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modernComment_186_E8FADE6A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4"/>
    <p:sldMasterId id="2147483713" r:id="rId5"/>
    <p:sldMasterId id="2147483746" r:id="rId6"/>
  </p:sldMasterIdLst>
  <p:notesMasterIdLst>
    <p:notesMasterId r:id="rId17"/>
  </p:notesMasterIdLst>
  <p:handoutMasterIdLst>
    <p:handoutMasterId r:id="rId18"/>
  </p:handoutMasterIdLst>
  <p:sldIdLst>
    <p:sldId id="363" r:id="rId7"/>
    <p:sldId id="390" r:id="rId8"/>
    <p:sldId id="452" r:id="rId9"/>
    <p:sldId id="409" r:id="rId10"/>
    <p:sldId id="453" r:id="rId11"/>
    <p:sldId id="454" r:id="rId12"/>
    <p:sldId id="455" r:id="rId13"/>
    <p:sldId id="456" r:id="rId14"/>
    <p:sldId id="451" r:id="rId15"/>
    <p:sldId id="312" r:id="rId16"/>
  </p:sldIdLst>
  <p:sldSz cx="12192000" cy="6858000"/>
  <p:notesSz cx="6858000" cy="9144000"/>
  <p:embeddedFontLst>
    <p:embeddedFont>
      <p:font typeface="Securitas Pro Office" panose="00000500000000000000" pitchFamily="2" charset="0"/>
      <p:regular r:id="rId19"/>
      <p:bold r:id="rId19"/>
      <p:italic r:id="rId19"/>
      <p:boldItalic r:id="rId19"/>
    </p:embeddedFont>
    <p:embeddedFont>
      <p:font typeface="Securitas Pro Office Light" panose="00000400000000000000" pitchFamily="2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5E6572B7-AD74-485A-9D22-3E725B93C072}">
          <p14:sldIdLst>
            <p14:sldId id="363"/>
            <p14:sldId id="390"/>
            <p14:sldId id="452"/>
            <p14:sldId id="409"/>
            <p14:sldId id="453"/>
            <p14:sldId id="454"/>
            <p14:sldId id="455"/>
            <p14:sldId id="456"/>
            <p14:sldId id="45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1D4C07-5D93-9538-6C3F-F48E706A42A7}" name="Rebecca Butler" initials="RB" userId="S::rebecca.butler@securitas.uk.com::917eb6a0-fe18-4f05-82a1-a8f9bcfd5e91" providerId="AD"/>
  <p188:author id="{9C5B0025-A807-3779-C403-D39181580536}" name="Emma Cosford" initials="EC" userId="S::emma.cosford@securitas.uk.com::97a0409f-ae89-4d60-b003-c1c4adfb4a28" providerId="AD"/>
  <p188:author id="{92D6E180-75FF-1548-28D1-9EC485716690}" name="Sarah Hayes" initials="SH" userId="S::Sarah.Hayes@securitas.uk.com::541d1eb4-e688-445d-9150-f1d654fb14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Young" initials="JY" lastIdx="15" clrIdx="0">
    <p:extLst>
      <p:ext uri="{19B8F6BF-5375-455C-9EA6-DF929625EA0E}">
        <p15:presenceInfo xmlns:p15="http://schemas.microsoft.com/office/powerpoint/2012/main" userId="S::jennifer.young@securitas.uk.com::1b5a21f5-cf6e-4fca-9257-c327ccbb008c" providerId="AD"/>
      </p:ext>
    </p:extLst>
  </p:cmAuthor>
  <p:cmAuthor id="2" name="Emma Cosford" initials="EC" lastIdx="6" clrIdx="1">
    <p:extLst>
      <p:ext uri="{19B8F6BF-5375-455C-9EA6-DF929625EA0E}">
        <p15:presenceInfo xmlns:p15="http://schemas.microsoft.com/office/powerpoint/2012/main" userId="S::emma.cosford@securitas.uk.com::97a0409f-ae89-4d60-b003-c1c4adfb4a28" providerId="AD"/>
      </p:ext>
    </p:extLst>
  </p:cmAuthor>
  <p:cmAuthor id="3" name="Sarah Hayes (Chartered FCIPD)" initials="SH(F" lastIdx="5" clrIdx="2">
    <p:extLst>
      <p:ext uri="{19B8F6BF-5375-455C-9EA6-DF929625EA0E}">
        <p15:presenceInfo xmlns:p15="http://schemas.microsoft.com/office/powerpoint/2012/main" userId="S::Sarah.Hayes@securitas.uk.com::541d1eb4-e688-445d-9150-f1d654fb14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/>
    <p:restoredTop sz="94694"/>
  </p:normalViewPr>
  <p:slideViewPr>
    <p:cSldViewPr snapToGrid="0">
      <p:cViewPr>
        <p:scale>
          <a:sx n="90" d="100"/>
          <a:sy n="90" d="100"/>
        </p:scale>
        <p:origin x="82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NUL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utler" userId="917eb6a0-fe18-4f05-82a1-a8f9bcfd5e91" providerId="ADAL" clId="{1DC140E7-5AA9-4EBA-AEA0-4ED95F02A53B}"/>
    <pc:docChg chg="undo custSel modSld">
      <pc:chgData name="Rebecca Butler" userId="917eb6a0-fe18-4f05-82a1-a8f9bcfd5e91" providerId="ADAL" clId="{1DC140E7-5AA9-4EBA-AEA0-4ED95F02A53B}" dt="2025-04-15T11:21:01.923" v="54" actId="20577"/>
      <pc:docMkLst>
        <pc:docMk/>
      </pc:docMkLst>
      <pc:sldChg chg="modSp mod modCm">
        <pc:chgData name="Rebecca Butler" userId="917eb6a0-fe18-4f05-82a1-a8f9bcfd5e91" providerId="ADAL" clId="{1DC140E7-5AA9-4EBA-AEA0-4ED95F02A53B}" dt="2025-04-15T11:17:44.560" v="48" actId="20577"/>
        <pc:sldMkLst>
          <pc:docMk/>
          <pc:sldMk cId="3908755050" sldId="390"/>
        </pc:sldMkLst>
        <pc:spChg chg="mod">
          <ac:chgData name="Rebecca Butler" userId="917eb6a0-fe18-4f05-82a1-a8f9bcfd5e91" providerId="ADAL" clId="{1DC140E7-5AA9-4EBA-AEA0-4ED95F02A53B}" dt="2025-04-14T19:08:07.658" v="7" actId="20577"/>
          <ac:spMkLst>
            <pc:docMk/>
            <pc:sldMk cId="3908755050" sldId="390"/>
            <ac:spMk id="2" creationId="{9F8A0DEE-A75B-D448-8DEF-2953C38D3E35}"/>
          </ac:spMkLst>
        </pc:spChg>
        <pc:spChg chg="mod">
          <ac:chgData name="Rebecca Butler" userId="917eb6a0-fe18-4f05-82a1-a8f9bcfd5e91" providerId="ADAL" clId="{1DC140E7-5AA9-4EBA-AEA0-4ED95F02A53B}" dt="2025-04-15T11:17:44.560" v="48" actId="20577"/>
          <ac:spMkLst>
            <pc:docMk/>
            <pc:sldMk cId="3908755050" sldId="390"/>
            <ac:spMk id="66" creationId="{C48F0971-B035-3942-9988-6A9736E1DE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becca Butler" userId="917eb6a0-fe18-4f05-82a1-a8f9bcfd5e91" providerId="ADAL" clId="{1DC140E7-5AA9-4EBA-AEA0-4ED95F02A53B}" dt="2025-04-14T19:08:07.658" v="7" actId="20577"/>
              <pc2:cmMkLst xmlns:pc2="http://schemas.microsoft.com/office/powerpoint/2019/9/main/command">
                <pc:docMk/>
                <pc:sldMk cId="3908755050" sldId="390"/>
                <pc2:cmMk id="{FD4BFD5A-CD07-49E3-8DB1-6765734D5D3D}"/>
              </pc2:cmMkLst>
            </pc226:cmChg>
          </p:ext>
        </pc:extLst>
      </pc:sldChg>
      <pc:sldChg chg="modSp mod">
        <pc:chgData name="Rebecca Butler" userId="917eb6a0-fe18-4f05-82a1-a8f9bcfd5e91" providerId="ADAL" clId="{1DC140E7-5AA9-4EBA-AEA0-4ED95F02A53B}" dt="2025-04-15T11:18:57.926" v="52" actId="20577"/>
        <pc:sldMkLst>
          <pc:docMk/>
          <pc:sldMk cId="789967231" sldId="454"/>
        </pc:sldMkLst>
        <pc:spChg chg="mod">
          <ac:chgData name="Rebecca Butler" userId="917eb6a0-fe18-4f05-82a1-a8f9bcfd5e91" providerId="ADAL" clId="{1DC140E7-5AA9-4EBA-AEA0-4ED95F02A53B}" dt="2025-04-15T11:18:53.193" v="51" actId="20577"/>
          <ac:spMkLst>
            <pc:docMk/>
            <pc:sldMk cId="789967231" sldId="454"/>
            <ac:spMk id="29" creationId="{6D78B895-A050-CB4D-94ED-A1880480E62E}"/>
          </ac:spMkLst>
        </pc:spChg>
        <pc:spChg chg="mod">
          <ac:chgData name="Rebecca Butler" userId="917eb6a0-fe18-4f05-82a1-a8f9bcfd5e91" providerId="ADAL" clId="{1DC140E7-5AA9-4EBA-AEA0-4ED95F02A53B}" dt="2025-04-15T11:18:57.926" v="52" actId="20577"/>
          <ac:spMkLst>
            <pc:docMk/>
            <pc:sldMk cId="789967231" sldId="454"/>
            <ac:spMk id="36" creationId="{D6863223-54D2-4E43-BD5A-ED39ADD2EDDF}"/>
          </ac:spMkLst>
        </pc:spChg>
      </pc:sldChg>
      <pc:sldChg chg="modSp mod">
        <pc:chgData name="Rebecca Butler" userId="917eb6a0-fe18-4f05-82a1-a8f9bcfd5e91" providerId="ADAL" clId="{1DC140E7-5AA9-4EBA-AEA0-4ED95F02A53B}" dt="2025-04-15T11:20:19.800" v="53" actId="20577"/>
        <pc:sldMkLst>
          <pc:docMk/>
          <pc:sldMk cId="839090599" sldId="455"/>
        </pc:sldMkLst>
        <pc:spChg chg="mod">
          <ac:chgData name="Rebecca Butler" userId="917eb6a0-fe18-4f05-82a1-a8f9bcfd5e91" providerId="ADAL" clId="{1DC140E7-5AA9-4EBA-AEA0-4ED95F02A53B}" dt="2025-04-15T11:20:19.800" v="53" actId="20577"/>
          <ac:spMkLst>
            <pc:docMk/>
            <pc:sldMk cId="839090599" sldId="455"/>
            <ac:spMk id="29" creationId="{6D78B895-A050-CB4D-94ED-A1880480E62E}"/>
          </ac:spMkLst>
        </pc:spChg>
      </pc:sldChg>
      <pc:sldChg chg="modSp mod">
        <pc:chgData name="Rebecca Butler" userId="917eb6a0-fe18-4f05-82a1-a8f9bcfd5e91" providerId="ADAL" clId="{1DC140E7-5AA9-4EBA-AEA0-4ED95F02A53B}" dt="2025-04-15T11:21:01.923" v="54" actId="20577"/>
        <pc:sldMkLst>
          <pc:docMk/>
          <pc:sldMk cId="1321547322" sldId="456"/>
        </pc:sldMkLst>
        <pc:spChg chg="mod">
          <ac:chgData name="Rebecca Butler" userId="917eb6a0-fe18-4f05-82a1-a8f9bcfd5e91" providerId="ADAL" clId="{1DC140E7-5AA9-4EBA-AEA0-4ED95F02A53B}" dt="2025-04-15T11:21:01.923" v="54" actId="20577"/>
          <ac:spMkLst>
            <pc:docMk/>
            <pc:sldMk cId="1321547322" sldId="456"/>
            <ac:spMk id="29" creationId="{A4E4F93F-0E5C-C491-413E-0AF78E76C6C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6350"/>
          </c:spPr>
          <c:dPt>
            <c:idx val="0"/>
            <c:bubble3D val="0"/>
            <c:spPr>
              <a:solidFill>
                <a:srgbClr val="C2B4FC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C9-DB47-8A97-E531304AB4C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2C-BC49-BE77-E16A46002D35}"/>
              </c:ext>
            </c:extLst>
          </c:dPt>
          <c:cat>
            <c:strRef>
              <c:f>Sheet1!$A$2:$A$3</c:f>
              <c:strCache>
                <c:ptCount val="2"/>
                <c:pt idx="0">
                  <c:v>f</c:v>
                </c:pt>
                <c:pt idx="1">
                  <c:v>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8.4</c:v>
                </c:pt>
                <c:pt idx="1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9-DB47-8A97-E531304A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6350"/>
          </c:spPr>
          <c:dPt>
            <c:idx val="0"/>
            <c:bubble3D val="0"/>
            <c:spPr>
              <a:solidFill>
                <a:srgbClr val="C2B4FC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C9-DB47-8A97-E531304AB4C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B2-2845-A986-D92AB6B23FDB}"/>
              </c:ext>
            </c:extLst>
          </c:dPt>
          <c:cat>
            <c:strRef>
              <c:f>Sheet1!$A$2:$A$3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9-DB47-8A97-E531304A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6350"/>
          </c:spPr>
          <c:dPt>
            <c:idx val="0"/>
            <c:bubble3D val="0"/>
            <c:spPr>
              <a:solidFill>
                <a:srgbClr val="C2B4FC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C9-DB47-8A97-E531304AB4C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B2-2845-A986-D92AB6B23FDB}"/>
              </c:ext>
            </c:extLst>
          </c:dPt>
          <c:cat>
            <c:strRef>
              <c:f>Sheet1!$A$2:$A$3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13.2</c:v>
                </c:pt>
                <c:pt idx="1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9-DB47-8A97-E531304A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  <a:ln w="6350"/>
          </c:spPr>
          <c:dPt>
            <c:idx val="0"/>
            <c:bubble3D val="0"/>
            <c:spPr>
              <a:solidFill>
                <a:srgbClr val="C2B4FC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C9-DB47-8A97-E531304AB4C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B2-2845-A986-D92AB6B23FDB}"/>
              </c:ext>
            </c:extLst>
          </c:dPt>
          <c:cat>
            <c:strRef>
              <c:f>Sheet1!$A$2:$A$3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18.5</c:v>
                </c:pt>
                <c:pt idx="1">
                  <c:v>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9-DB47-8A97-E531304AB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86_E8FADE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B7FDEB-951A-4C18-BAF3-F17F323EBE40}" authorId="{EC1D4C07-5D93-9538-6C3F-F48E706A42A7}" created="2025-04-14T15:45:39.5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08755050" sldId="390"/>
      <ac:spMk id="2" creationId="{9F8A0DEE-A75B-D448-8DEF-2953C38D3E35}"/>
    </ac:deMkLst>
    <p188:txBody>
      <a:bodyPr/>
      <a:lstStyle/>
      <a:p>
        <a:r>
          <a:rPr lang="en-GB"/>
          <a:t>44 markets </a:t>
        </a:r>
      </a:p>
    </p188:txBody>
  </p188:cm>
  <p188:cm id="{FD4BFD5A-CD07-49E3-8DB1-6765734D5D3D}" authorId="{EC1D4C07-5D93-9538-6C3F-F48E706A42A7}" created="2025-04-14T15:45:51.84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08755050" sldId="390"/>
      <ac:spMk id="2" creationId="{9F8A0DEE-A75B-D448-8DEF-2953C38D3E35}"/>
      <ac:txMk cp="91" len="1">
        <ac:context len="107" hash="1799188154"/>
      </ac:txMk>
    </ac:txMkLst>
    <p188:pos x="3883264" y="521839"/>
    <p188:txBody>
      <a:bodyPr/>
      <a:lstStyle/>
      <a:p>
        <a:r>
          <a:rPr lang="en-GB"/>
          <a:t>341, 000 employees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B23ABF-F905-448D-B309-413D21BD1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0373D-22E9-409F-AED3-7002DBE230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4189-BC3A-46C3-9D37-80A6C5C66D78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FFB11-D0FF-46D8-AA5B-1362E0092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35064-67F3-4832-92CC-38AB7C7A73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7803-1E98-40BA-99E3-D9E457F77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5D9-C622-4B5D-97D0-D3B8DD4D43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3599A-B860-4459-8435-0DA526491C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31F30"/>
                </a:solidFill>
                <a:effectLst/>
                <a:uLnTx/>
                <a:uFillTx/>
                <a:latin typeface="Securitas Pro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31F30"/>
              </a:solidFill>
              <a:effectLst/>
              <a:uLnTx/>
              <a:uFillTx/>
              <a:latin typeface="Securitas Pr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26" y="1066800"/>
            <a:ext cx="7624762" cy="3041650"/>
          </a:xfrm>
        </p:spPr>
        <p:txBody>
          <a:bodyPr anchor="t"/>
          <a:lstStyle>
            <a:lvl1pPr algn="l">
              <a:lnSpc>
                <a:spcPct val="83000"/>
              </a:lnSpc>
              <a:defRPr sz="5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6083-2857-450F-BF57-DBEB0D4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629" y="1127125"/>
            <a:ext cx="1708371" cy="55245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err="1"/>
              <a:t>dd.MM.yyyy</a:t>
            </a:r>
            <a:endParaRPr lang="en-US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2FF4DC-487B-4831-A0FF-2A994085A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325" y="4373563"/>
            <a:ext cx="4670425" cy="220345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6D27231-06CF-4C1E-8DBA-6505F5335906}"/>
              </a:ext>
            </a:extLst>
          </p:cNvPr>
          <p:cNvGrpSpPr/>
          <p:nvPr/>
        </p:nvGrpSpPr>
        <p:grpSpPr bwMode="black">
          <a:xfrm>
            <a:off x="296249" y="5987985"/>
            <a:ext cx="1037200" cy="551416"/>
            <a:chOff x="296249" y="5987985"/>
            <a:chExt cx="1037200" cy="551416"/>
          </a:xfrm>
        </p:grpSpPr>
        <p:grpSp>
          <p:nvGrpSpPr>
            <p:cNvPr id="10" name="Bild 6">
              <a:extLst>
                <a:ext uri="{FF2B5EF4-FFF2-40B4-BE49-F238E27FC236}">
                  <a16:creationId xmlns:a16="http://schemas.microsoft.com/office/drawing/2014/main" id="{8BECF6F5-E975-4D66-BF33-1569D476C34C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FB26236B-5221-4947-8659-347D09DA8DFB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D219D42F-7303-4585-A128-9F6925F3D0D5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3025B163-9AC3-47D3-930D-0417B495F46F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Bild 6">
              <a:extLst>
                <a:ext uri="{FF2B5EF4-FFF2-40B4-BE49-F238E27FC236}">
                  <a16:creationId xmlns:a16="http://schemas.microsoft.com/office/drawing/2014/main" id="{8BECF6F5-E975-4D66-BF33-1569D476C34C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D4675E31-6681-4038-A81F-2833B83901EF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7972F01F-2199-4CBF-85F5-4A2BA928C424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B92FB675-8F7C-47D8-94AE-5FD694300E80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5DE1C729-0A24-4FB5-857E-B305D3285503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7EC94DF1-D79D-458A-B2F1-1CD93C5AF17C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6F643817-07FE-4BDB-A0C5-EDBF62E955BF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12FC7E7D-DCD9-44E5-A102-C6E72A2D120E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E894C367-172C-49F0-850A-507367065728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D9779878-9782-48B9-95BD-2E30FB67F9EB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621D205-4228-4914-8355-B962E0CF768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51326" y="288925"/>
            <a:ext cx="2702184" cy="57404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ruta 8">
            <a:extLst>
              <a:ext uri="{FF2B5EF4-FFF2-40B4-BE49-F238E27FC236}">
                <a16:creationId xmlns:a16="http://schemas.microsoft.com/office/drawing/2014/main" id="{EF3C0248-7750-4963-8CB7-BD82699EF58B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</p:spTree>
    <p:extLst>
      <p:ext uri="{BB962C8B-B14F-4D97-AF65-F5344CB8AC3E}">
        <p14:creationId xmlns:p14="http://schemas.microsoft.com/office/powerpoint/2010/main" val="177089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AE76F8B-1FA1-41DA-8CD2-3DB7B2E7405B}"/>
              </a:ext>
            </a:extLst>
          </p:cNvPr>
          <p:cNvGrpSpPr/>
          <p:nvPr userDrawn="1"/>
        </p:nvGrpSpPr>
        <p:grpSpPr>
          <a:xfrm>
            <a:off x="11307700" y="298072"/>
            <a:ext cx="585216" cy="180760"/>
            <a:chOff x="11307700" y="298072"/>
            <a:chExt cx="585216" cy="18076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4CFC25E-CA16-484A-9A49-336EBD182D1B}"/>
                </a:ext>
              </a:extLst>
            </p:cNvPr>
            <p:cNvSpPr/>
            <p:nvPr/>
          </p:nvSpPr>
          <p:spPr>
            <a:xfrm>
              <a:off x="11712154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3E295C-7681-4D5B-AF4A-EA9205665436}"/>
                </a:ext>
              </a:extLst>
            </p:cNvPr>
            <p:cNvSpPr/>
            <p:nvPr/>
          </p:nvSpPr>
          <p:spPr>
            <a:xfrm>
              <a:off x="11509826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A99D27-06E8-4017-8BB6-3818FF2523CF}"/>
                </a:ext>
              </a:extLst>
            </p:cNvPr>
            <p:cNvSpPr/>
            <p:nvPr/>
          </p:nvSpPr>
          <p:spPr>
            <a:xfrm>
              <a:off x="11307700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343B7CF-7CE9-4276-99DA-BBF2D8EA6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5706536 w 6096001"/>
              <a:gd name="connsiteY0" fmla="*/ 304165 h 6858000"/>
              <a:gd name="connsiteX1" fmla="*/ 5622249 w 6096001"/>
              <a:gd name="connsiteY1" fmla="*/ 388452 h 6858000"/>
              <a:gd name="connsiteX2" fmla="*/ 5706536 w 6096001"/>
              <a:gd name="connsiteY2" fmla="*/ 472739 h 6858000"/>
              <a:gd name="connsiteX3" fmla="*/ 5790822 w 6096001"/>
              <a:gd name="connsiteY3" fmla="*/ 388452 h 6858000"/>
              <a:gd name="connsiteX4" fmla="*/ 5706536 w 6096001"/>
              <a:gd name="connsiteY4" fmla="*/ 304165 h 6858000"/>
              <a:gd name="connsiteX5" fmla="*/ 5504208 w 6096001"/>
              <a:gd name="connsiteY5" fmla="*/ 304165 h 6858000"/>
              <a:gd name="connsiteX6" fmla="*/ 5419921 w 6096001"/>
              <a:gd name="connsiteY6" fmla="*/ 388452 h 6858000"/>
              <a:gd name="connsiteX7" fmla="*/ 5504208 w 6096001"/>
              <a:gd name="connsiteY7" fmla="*/ 472739 h 6858000"/>
              <a:gd name="connsiteX8" fmla="*/ 5588494 w 6096001"/>
              <a:gd name="connsiteY8" fmla="*/ 388452 h 6858000"/>
              <a:gd name="connsiteX9" fmla="*/ 5504208 w 6096001"/>
              <a:gd name="connsiteY9" fmla="*/ 304165 h 6858000"/>
              <a:gd name="connsiteX10" fmla="*/ 5302082 w 6096001"/>
              <a:gd name="connsiteY10" fmla="*/ 304165 h 6858000"/>
              <a:gd name="connsiteX11" fmla="*/ 5217795 w 6096001"/>
              <a:gd name="connsiteY11" fmla="*/ 388452 h 6858000"/>
              <a:gd name="connsiteX12" fmla="*/ 5302082 w 6096001"/>
              <a:gd name="connsiteY12" fmla="*/ 472739 h 6858000"/>
              <a:gd name="connsiteX13" fmla="*/ 5386368 w 6096001"/>
              <a:gd name="connsiteY13" fmla="*/ 388452 h 6858000"/>
              <a:gd name="connsiteX14" fmla="*/ 5302082 w 6096001"/>
              <a:gd name="connsiteY14" fmla="*/ 304165 h 6858000"/>
              <a:gd name="connsiteX15" fmla="*/ 0 w 6096001"/>
              <a:gd name="connsiteY15" fmla="*/ 0 h 6858000"/>
              <a:gd name="connsiteX16" fmla="*/ 6096001 w 6096001"/>
              <a:gd name="connsiteY16" fmla="*/ 0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5706536" y="304165"/>
                </a:moveTo>
                <a:cubicBezTo>
                  <a:pt x="5659985" y="304165"/>
                  <a:pt x="5622249" y="341901"/>
                  <a:pt x="5622249" y="388452"/>
                </a:cubicBezTo>
                <a:cubicBezTo>
                  <a:pt x="5622249" y="435002"/>
                  <a:pt x="5659985" y="472739"/>
                  <a:pt x="5706536" y="472739"/>
                </a:cubicBezTo>
                <a:cubicBezTo>
                  <a:pt x="5753086" y="472739"/>
                  <a:pt x="5790822" y="435002"/>
                  <a:pt x="5790822" y="388452"/>
                </a:cubicBezTo>
                <a:cubicBezTo>
                  <a:pt x="5790822" y="341901"/>
                  <a:pt x="5753086" y="304165"/>
                  <a:pt x="5706536" y="304165"/>
                </a:cubicBezTo>
                <a:close/>
                <a:moveTo>
                  <a:pt x="5504208" y="304165"/>
                </a:moveTo>
                <a:cubicBezTo>
                  <a:pt x="5457657" y="304165"/>
                  <a:pt x="5419921" y="341901"/>
                  <a:pt x="5419921" y="388452"/>
                </a:cubicBezTo>
                <a:cubicBezTo>
                  <a:pt x="5419921" y="435002"/>
                  <a:pt x="5457657" y="472739"/>
                  <a:pt x="5504208" y="472739"/>
                </a:cubicBezTo>
                <a:cubicBezTo>
                  <a:pt x="5550758" y="472739"/>
                  <a:pt x="5588494" y="435002"/>
                  <a:pt x="5588494" y="388452"/>
                </a:cubicBezTo>
                <a:cubicBezTo>
                  <a:pt x="5588494" y="341901"/>
                  <a:pt x="5550758" y="304165"/>
                  <a:pt x="5504208" y="304165"/>
                </a:cubicBezTo>
                <a:close/>
                <a:moveTo>
                  <a:pt x="5302082" y="304165"/>
                </a:moveTo>
                <a:cubicBezTo>
                  <a:pt x="5255531" y="304165"/>
                  <a:pt x="5217795" y="341901"/>
                  <a:pt x="5217795" y="388452"/>
                </a:cubicBezTo>
                <a:cubicBezTo>
                  <a:pt x="5217795" y="435002"/>
                  <a:pt x="5255531" y="472739"/>
                  <a:pt x="5302082" y="472739"/>
                </a:cubicBezTo>
                <a:cubicBezTo>
                  <a:pt x="5348632" y="472739"/>
                  <a:pt x="5386368" y="435002"/>
                  <a:pt x="5386368" y="388452"/>
                </a:cubicBezTo>
                <a:cubicBezTo>
                  <a:pt x="5386368" y="341901"/>
                  <a:pt x="5348632" y="304165"/>
                  <a:pt x="5302082" y="304165"/>
                </a:cubicBez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1789-7AAB-4A0F-8CF3-906E9A65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74420"/>
            <a:ext cx="4672012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DDAEF888-5689-44C5-8635-9897106B0D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4672012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84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E7D19DB1-1EB5-4FFD-8FBF-D18A364B9E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5911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018ED00A-7DAD-4124-8A7E-24BD66272D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1000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00CEA0B5-D267-48FF-9D87-1B2AC5FF3C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6088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F67FE-D9C1-4096-AFD0-29A524A8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19A2D-C92B-40A6-A86D-3758810CB7D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98874C40-EADE-4143-B72B-DBD94E1F8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C9BC8392-5E6A-4521-B19A-E15C0613CA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1455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05E40B2F-85F1-43B7-8A23-5D0B38E921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89914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3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+ 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E7D19DB1-1EB5-4FFD-8FBF-D18A364B9E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5911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018ED00A-7DAD-4124-8A7E-24BD66272D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1000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00CEA0B5-D267-48FF-9D87-1B2AC5FF3C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6088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233-4D04-44C3-AFE2-E827EF5C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0DDD3586-5B09-42D7-A338-BD4B768EC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85723909-5194-4A73-8576-435142081F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1455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9CFB17B3-EFE4-47C8-80CE-D9CCF1753B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89914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D35731-0C5B-4556-BAC3-709195D28D3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6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076960"/>
            <a:ext cx="7624763" cy="54635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B9863F-4501-45CE-BA0C-C443C33F67A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9912" y="5987935"/>
            <a:ext cx="3685943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F0284143-F8AF-4052-97EA-221744AF6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9681" y="110109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447675" indent="-180975">
              <a:defRPr sz="1200">
                <a:solidFill>
                  <a:schemeClr val="tx1"/>
                </a:solidFill>
              </a:defRPr>
            </a:lvl2pPr>
            <a:lvl3pPr marL="627063" indent="-179388">
              <a:defRPr sz="1000">
                <a:solidFill>
                  <a:schemeClr val="tx1"/>
                </a:solidFill>
              </a:defRPr>
            </a:lvl3pPr>
            <a:lvl4pPr marL="806450" indent="-179388">
              <a:defRPr sz="1000">
                <a:solidFill>
                  <a:schemeClr val="tx1"/>
                </a:solidFill>
              </a:defRPr>
            </a:lvl4pPr>
            <a:lvl5pPr marL="9874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0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/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BDE1B1-2933-48D2-8741-5819ABAB23E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9912" y="5987935"/>
            <a:ext cx="3685943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E489ED-992A-4E9E-BFB5-BBB2B58D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076960"/>
            <a:ext cx="7624763" cy="54635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D5628354-EE52-4172-A760-D1A55D625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9681" y="110109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1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/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B9863F-4501-45CE-BA0C-C443C33F67A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12F82D-4B08-40A6-A5FD-7FE994B6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12E1A2-3859-4D60-BE45-1B2C6D8E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092" y="1884680"/>
            <a:ext cx="7624763" cy="46558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CE5B9DA-8717-4193-ABFA-84425D965E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2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/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092" y="1884680"/>
            <a:ext cx="7624763" cy="46558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1D5291-C75E-4A05-B229-36EFE312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35DBCB66-68D6-441F-B1AA-64B0C6FB9D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590360-CE4B-42B0-8AC1-56C302FC8FB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337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4" y="1909822"/>
            <a:ext cx="11560174" cy="4630677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144FF7-4107-4C35-9AC2-B615DE57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236DE6-E784-48F8-865F-0303B7B59E1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30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4" y="1909822"/>
            <a:ext cx="11560174" cy="4630677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C44EA-F208-4A8E-8084-8EA03723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71F3B9B-962B-42CD-A0BF-0B948069CE1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0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E5BB12-D870-433A-A557-F2E47D7C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A7968-084F-4C64-B1DF-60D29EBD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646491-C19C-4AF5-B6CF-3665943E75F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F6C623-7754-466E-9F13-F8AD3186068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5CD8CA-ECB6-43BE-80C0-09F9A6DADD9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82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26" y="1065600"/>
            <a:ext cx="7624762" cy="3042850"/>
          </a:xfrm>
        </p:spPr>
        <p:txBody>
          <a:bodyPr anchor="t"/>
          <a:lstStyle>
            <a:lvl1pPr algn="l">
              <a:lnSpc>
                <a:spcPct val="83000"/>
              </a:lnSpc>
              <a:defRPr sz="5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13" y="1082675"/>
            <a:ext cx="3686175" cy="1406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4EF-8FB5-4495-ABD1-20D3676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E87B-6C8B-4BF3-A248-AF1A3FEB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2FF4DC-487B-4831-A0FF-2A994085A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325" y="4373563"/>
            <a:ext cx="4670425" cy="220345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86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26C94-2580-489B-A917-4EB2755B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36C499-FD48-4B9C-B8E6-B4CB200E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3A2434-4304-4883-B11A-C43A537E13A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D6FF9F-976C-4326-9778-02E02DAA98D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67C7715-069F-425C-9E5E-472137AA1A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02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8DC20-EA7D-46C7-9F3F-00E80DC5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583481-43E4-4000-9AE0-094B8F8743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12737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4C2513-1E58-417E-B6DA-3455DF4149A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21413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B42DF87-3EC3-4255-B139-AE183162A7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673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C5FC0-C5F0-41DC-A099-1F910111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441339-B654-4EFF-9502-A8F271486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12737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E00CF0-0D1A-49A0-A4F8-7F9669442AA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21413" y="1905898"/>
            <a:ext cx="5656263" cy="463460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F1E4832-5D01-4491-9156-47C58DA689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64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56BCC-7EA3-4AC3-B9D4-72F013115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964D21-3DA8-43A9-8EB1-018F94F0C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1414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674324-19C6-4FF3-827D-1A075F2A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EF0535-EC31-4439-895F-8C469F40B07A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249620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5B0B1D-F55C-488C-B6A1-59DC8B4A4FB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973D840-E549-4C99-B5BC-9AAC616FF75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C6AF4DB-92C1-0D4A-9C73-ED8144AA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A24EE9B-1D62-8543-916A-784FA6C1ED3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dd.MM.yyyy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76F76E4-AAF8-714A-985B-0F456EF33B0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4937AFF-7E14-1742-92AC-31784ACBDDF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48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56BCC-7EA3-4AC3-B9D4-72F013115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D964D21-3DA8-43A9-8EB1-018F94F0C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1414" y="1906588"/>
            <a:ext cx="5654675" cy="13922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2D673-07CF-4705-BEDB-F031524D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3611D-9A81-4BAD-8ACC-CAAAD94C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A16CA1A-03D4-4A55-A498-3585C6B3C97F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249620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AEC20F-CF61-4DC6-8265-72DEF79AE8D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3524250"/>
            <a:ext cx="3689351" cy="301625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B0CDF5-6631-459A-9622-1D6119EA53A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32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2F149-DE96-456D-87DE-2EA35683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AF44BD8-28F6-4C0B-825B-0C64479D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2EB0BAD-1591-43E4-9597-D248B8688EE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A923923-792F-4C05-A8AF-C7E3BBCA392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47DD610-1F6E-40F7-9ADB-AD601555DC3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33F238-EE7D-490A-9958-C7AD389CA5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12737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D0A47F-7F8C-4826-96D3-6DDEFB7A743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249620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7173E0-66CB-4229-9F61-701F46362D2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186504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820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BC0A3-F615-4383-81A9-0C948E07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9EDCAF2-6121-4DD8-A2FA-2928DD54D1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8FA3C3-287B-4092-AA8A-56B8CA3C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08958A-0AD2-4FF3-8EF7-6F940E23FF7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249620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EDEB809-9992-4CB0-8816-D0AF0A4BB91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86504" y="1905898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316E21-ACB5-4A3A-9301-C5971B83488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12737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BA22C2-D695-4847-94FB-01D24772DFB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249620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2546DF-E7C5-4FCE-81A7-8161DD19A38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186504" y="4330299"/>
            <a:ext cx="3689351" cy="2202552"/>
          </a:xfrm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</a:defRPr>
            </a:lvl1pPr>
            <a:lvl2pPr marL="358775" indent="-179388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7800">
              <a:defRPr sz="1000">
                <a:solidFill>
                  <a:schemeClr val="tx1"/>
                </a:solidFill>
              </a:defRPr>
            </a:lvl4pPr>
            <a:lvl5pPr marL="898525" indent="-182563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66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x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6EE7D-E74F-4BD6-9172-501E417A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FDAB8E-412F-4EA6-8E00-B2640D58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AB222C-1F98-4DFE-B64D-E7E1AA27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B3CE8BFE-8775-42F1-A4FD-F05A825ABF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3686175" cy="463391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F1C60E-B224-4F38-A6E9-C42E1927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70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1C063D-B8E3-46EA-A649-354D8A27CE7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85967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213AD60-0B61-4D66-B014-7F95619DDB5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48364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72941C-FC20-4F9C-A000-844A05ABBED5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23570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B29DD10-A8F6-4804-ACA8-91D7AFF78DD3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85967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1DCD9D-3040-483A-87AF-CB6B29F0AEBA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948364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856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x multi-conten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6EE7D-E74F-4BD6-9172-501E417A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FDAB8E-412F-4EA6-8E00-B2640D58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2AB222C-1F98-4DFE-B64D-E7E1AA27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B3CE8BFE-8775-42F1-A4FD-F05A825ABF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3" y="1906588"/>
            <a:ext cx="3686175" cy="463391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A72131-A137-460D-A45B-97DB0E81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70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0C5AA6-2AB6-4A4D-B8CB-255D650B44D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85967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0ECAC7-C4E0-418F-8E97-C2C51E4ECAC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483647" y="1905899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5AA84-B86F-43A6-8AE8-F7D77632DA47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23570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12B248E-AB1D-462F-82F9-59B9DA87EFE1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85967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B5A1F6D-070F-49DB-BE8A-8746DB9828B1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9483647" y="4334127"/>
            <a:ext cx="2390400" cy="2203200"/>
          </a:xfrm>
        </p:spPr>
        <p:txBody>
          <a:bodyPr/>
          <a:lstStyle>
            <a:lvl1pPr marL="182563" indent="-182563">
              <a:defRPr sz="1400">
                <a:solidFill>
                  <a:schemeClr val="accent6"/>
                </a:solidFill>
              </a:defRPr>
            </a:lvl1pPr>
            <a:lvl2pPr marL="358775" indent="-179388">
              <a:defRPr sz="1200">
                <a:solidFill>
                  <a:schemeClr val="accent6"/>
                </a:solidFill>
              </a:defRPr>
            </a:lvl2pPr>
            <a:lvl3pPr marL="538163" indent="-177800">
              <a:defRPr sz="1000">
                <a:solidFill>
                  <a:schemeClr val="accent6"/>
                </a:solidFill>
              </a:defRPr>
            </a:lvl3pPr>
            <a:lvl4pPr marL="715963" indent="-177800">
              <a:defRPr sz="1000">
                <a:solidFill>
                  <a:schemeClr val="accent6"/>
                </a:solidFill>
              </a:defRPr>
            </a:lvl4pPr>
            <a:lvl5pPr marL="898525" indent="-182563">
              <a:defRPr sz="1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75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rg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4365625"/>
            <a:ext cx="4672013" cy="221107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2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6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8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26" y="1065600"/>
            <a:ext cx="7624762" cy="3042850"/>
          </a:xfrm>
        </p:spPr>
        <p:txBody>
          <a:bodyPr anchor="t"/>
          <a:lstStyle>
            <a:lvl1pPr algn="l">
              <a:lnSpc>
                <a:spcPct val="83000"/>
              </a:lnSpc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13" y="1082675"/>
            <a:ext cx="3686175" cy="1406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4EF-8FB5-4495-ABD1-20D3676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E87B-6C8B-4BF3-A248-AF1A3FEB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2FF4DC-487B-4831-A0FF-2A994085A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325" y="4373563"/>
            <a:ext cx="4670425" cy="220345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134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Larg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4365625"/>
            <a:ext cx="4672013" cy="221107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8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7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arge paragraph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4365625"/>
            <a:ext cx="4672013" cy="221107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2F9D297-47E2-4360-A321-916D4A733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8">
            <a:extLst>
              <a:ext uri="{FF2B5EF4-FFF2-40B4-BE49-F238E27FC236}">
                <a16:creationId xmlns:a16="http://schemas.microsoft.com/office/drawing/2014/main" id="{58805D89-57F9-4D6D-9114-1966AA5CAFDA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tx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</p:spTree>
    <p:extLst>
      <p:ext uri="{BB962C8B-B14F-4D97-AF65-F5344CB8AC3E}">
        <p14:creationId xmlns:p14="http://schemas.microsoft.com/office/powerpoint/2010/main" val="250569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9DB4DE8-C3DB-4965-9AE9-C0AC5D968F9B}"/>
              </a:ext>
            </a:extLst>
          </p:cNvPr>
          <p:cNvGrpSpPr/>
          <p:nvPr/>
        </p:nvGrpSpPr>
        <p:grpSpPr bwMode="black">
          <a:xfrm>
            <a:off x="4061460" y="2347359"/>
            <a:ext cx="4069080" cy="2163282"/>
            <a:chOff x="296249" y="5987985"/>
            <a:chExt cx="1037200" cy="551416"/>
          </a:xfrm>
        </p:grpSpPr>
        <p:grpSp>
          <p:nvGrpSpPr>
            <p:cNvPr id="7" name="Bild 6">
              <a:extLst>
                <a:ext uri="{FF2B5EF4-FFF2-40B4-BE49-F238E27FC236}">
                  <a16:creationId xmlns:a16="http://schemas.microsoft.com/office/drawing/2014/main" id="{2F93349A-D3AB-4223-9250-8ABC5E34B09A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81A995AE-A883-44B8-82B2-1D3D8E7A7849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FDC3879A-FFA9-4E01-BFBC-8FEA7A362007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E92E437D-7454-48DF-A5A8-90A0CDA29025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Bild 6">
              <a:extLst>
                <a:ext uri="{FF2B5EF4-FFF2-40B4-BE49-F238E27FC236}">
                  <a16:creationId xmlns:a16="http://schemas.microsoft.com/office/drawing/2014/main" id="{13742FDE-0FF3-4CC6-96B5-442B8D351CAC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22D2EE7E-37D9-44D9-9212-3899C666F884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EDB32915-C9D5-47F3-B55B-1AD63869201D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17DEF7A1-935C-49DE-9F95-38E6BBDA4262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3B21AC63-2B95-4944-ADF7-1E0E46713D31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CF096E6F-6A2A-4F87-8A33-3B4E00ABDB77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B9018C32-0801-4237-B486-5A1B141638B4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E2D08200-4BAB-4BCC-9F70-DA5361BDA163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9DAC7D63-CBE9-42A3-BE60-870AE1C63334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88C701E6-3DD8-4E46-A67D-158BD5C5A9CC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textruta 8">
            <a:extLst>
              <a:ext uri="{FF2B5EF4-FFF2-40B4-BE49-F238E27FC236}">
                <a16:creationId xmlns:a16="http://schemas.microsoft.com/office/drawing/2014/main" id="{D998383C-704E-429C-BEF3-59D8CA627F37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</p:spTree>
    <p:extLst>
      <p:ext uri="{BB962C8B-B14F-4D97-AF65-F5344CB8AC3E}">
        <p14:creationId xmlns:p14="http://schemas.microsoft.com/office/powerpoint/2010/main" val="19504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68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EB8CBD4-FE57-4B45-A966-3658D493B242}"/>
              </a:ext>
            </a:extLst>
          </p:cNvPr>
          <p:cNvGrpSpPr/>
          <p:nvPr/>
        </p:nvGrpSpPr>
        <p:grpSpPr bwMode="black">
          <a:xfrm>
            <a:off x="296249" y="5987985"/>
            <a:ext cx="1037200" cy="551416"/>
            <a:chOff x="296249" y="5987985"/>
            <a:chExt cx="1037200" cy="551416"/>
          </a:xfrm>
        </p:grpSpPr>
        <p:grpSp>
          <p:nvGrpSpPr>
            <p:cNvPr id="8" name="Bild 6">
              <a:extLst>
                <a:ext uri="{FF2B5EF4-FFF2-40B4-BE49-F238E27FC236}">
                  <a16:creationId xmlns:a16="http://schemas.microsoft.com/office/drawing/2014/main" id="{1763595A-196D-4C80-8E5A-F5DCAB0EEB90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C159C530-1B1E-44D9-9183-07AC6E488EDC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D4B9380C-376C-49F4-A3F3-BDACF08550BA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AFE57FF6-2894-4AE4-BE61-42DEE2E697F9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Bild 6">
              <a:extLst>
                <a:ext uri="{FF2B5EF4-FFF2-40B4-BE49-F238E27FC236}">
                  <a16:creationId xmlns:a16="http://schemas.microsoft.com/office/drawing/2014/main" id="{63CFF647-1C4A-43E4-961A-FAFAC77E26F9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3A13E1B3-CC5D-4215-AB0C-5B2192CA0C6E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026A064D-03AB-4A52-A5FF-6C07804D70D3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12DD6279-E5B7-47B0-88BD-E227ADF9F28B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FA4C9393-A595-4720-B329-D8E6883A22E2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01D734D0-E5CF-45CA-AABE-9FF716E06A54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5C094831-FA84-44D7-86AD-C14F9A9E191F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51D944B2-618E-4555-9ACC-45673CD78784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22B93786-F7F9-42E5-A296-8C9994887397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96C1688C-0004-451A-9D78-6BD7A49045F1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8FC8505-966F-453D-BC1E-CBB6F28354D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5253" y="288000"/>
            <a:ext cx="2710560" cy="57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</a:rPr>
              <a:t>Securitas Fire &amp; Safety Services</a:t>
            </a:r>
          </a:p>
        </p:txBody>
      </p:sp>
      <p:sp>
        <p:nvSpPr>
          <p:cNvPr id="24" name="textruta 8">
            <a:extLst>
              <a:ext uri="{FF2B5EF4-FFF2-40B4-BE49-F238E27FC236}">
                <a16:creationId xmlns:a16="http://schemas.microsoft.com/office/drawing/2014/main" id="{BCDE7B14-3169-41AC-AE76-B75DC4FD8425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</p:spTree>
    <p:extLst>
      <p:ext uri="{BB962C8B-B14F-4D97-AF65-F5344CB8AC3E}">
        <p14:creationId xmlns:p14="http://schemas.microsoft.com/office/powerpoint/2010/main" val="9249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1917F1A-F3DC-49F0-ADBF-AE7453124B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2736" y="1127126"/>
            <a:ext cx="7624800" cy="54133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4C6C62-D660-493A-A0AC-4F4AE92F574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9912" y="5987935"/>
            <a:ext cx="3685943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994B92F8-AE67-4532-B3BE-E64076260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9681" y="110109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914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42B7CA3-008A-47AC-BB01-D5068FDB61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1287" y="1935162"/>
            <a:ext cx="7624800" cy="4605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4EDC4A-06FE-4048-A92B-E03458A6EC4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5914" y="5987935"/>
            <a:ext cx="3686174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AA9B10-E94C-4DCD-BFE2-88B34483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22186728-45F6-4366-92B0-C268B7AAC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3686175" cy="382270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907223-2798-45F1-B502-C8050F79B30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11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+ imag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2F6474D-6619-4B09-A0DC-0392431447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13" y="1935162"/>
            <a:ext cx="3685942" cy="460393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D2EE3-CA75-4C2C-B67E-7F080055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36EA1E14-2AE7-4059-8B53-39796EA6B3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80A38CA8-BCC9-47CA-8569-988796C61C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1455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68AAA9-30B8-488D-8FE4-3F310A983B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0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mall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format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bakgrundstexten</a:t>
            </a:r>
            <a:endParaRPr lang="en-US"/>
          </a:p>
          <a:p>
            <a:pPr lvl="1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två</a:t>
            </a:r>
            <a:endParaRPr lang="en-US"/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  <a:p>
            <a:pPr lvl="3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fyra</a:t>
            </a:r>
            <a:endParaRPr lang="en-US"/>
          </a:p>
          <a:p>
            <a:pPr lvl="4"/>
            <a:r>
              <a:rPr lang="en-US" err="1"/>
              <a:t>Nivå</a:t>
            </a:r>
            <a:r>
              <a:rPr lang="en-US"/>
              <a:t>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dd.MM.yyyy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Securitas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CE9FDF9-9A75-4E87-9F0B-E67EC5B60572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</p:spTree>
    <p:extLst>
      <p:ext uri="{BB962C8B-B14F-4D97-AF65-F5344CB8AC3E}">
        <p14:creationId xmlns:p14="http://schemas.microsoft.com/office/powerpoint/2010/main" val="1713493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5" r:id="rId3"/>
    <p:sldLayoutId id="2147483666" r:id="rId4"/>
    <p:sldLayoutId id="2147483705" r:id="rId5"/>
    <p:sldLayoutId id="214748370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195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9875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>
          <p15:clr>
            <a:srgbClr val="F26B43"/>
          </p15:clr>
        </p15:guide>
        <p15:guide id="11" pos="1900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>
          <p15:clr>
            <a:srgbClr val="F26B43"/>
          </p15:clr>
        </p15:guide>
        <p15:guide id="16" pos="3299">
          <p15:clr>
            <a:srgbClr val="F26B43"/>
          </p15:clr>
        </p15:guide>
        <p15:guide id="17" pos="3760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dd.MM.yyyy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Securitas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71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3" r:id="rId2"/>
    <p:sldLayoutId id="2147483728" r:id="rId3"/>
    <p:sldLayoutId id="2147483731" r:id="rId4"/>
    <p:sldLayoutId id="2147483736" r:id="rId5"/>
    <p:sldLayoutId id="2147483737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670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 userDrawn="1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 userDrawn="1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 userDrawn="1">
          <p15:clr>
            <a:srgbClr val="F26B43"/>
          </p15:clr>
        </p15:guide>
        <p15:guide id="11" pos="1900" userDrawn="1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 userDrawn="1">
          <p15:clr>
            <a:srgbClr val="F26B43"/>
          </p15:clr>
        </p15:guide>
        <p15:guide id="16" pos="3299">
          <p15:clr>
            <a:srgbClr val="F26B43"/>
          </p15:clr>
        </p15:guide>
        <p15:guide id="17" pos="3760" userDrawn="1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dd.MM.yyyy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Securitas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31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4" r:id="rId3"/>
    <p:sldLayoutId id="2147483755" r:id="rId4"/>
    <p:sldLayoutId id="2147483757" r:id="rId5"/>
    <p:sldLayoutId id="2147483758" r:id="rId6"/>
    <p:sldLayoutId id="2147483759" r:id="rId7"/>
    <p:sldLayoutId id="2147483760" r:id="rId8"/>
    <p:sldLayoutId id="2147483762" r:id="rId9"/>
    <p:sldLayoutId id="2147483763" r:id="rId10"/>
    <p:sldLayoutId id="2147483765" r:id="rId11"/>
    <p:sldLayoutId id="2147483766" r:id="rId12"/>
    <p:sldLayoutId id="2147483767" r:id="rId13"/>
    <p:sldLayoutId id="2147483768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8" r:id="rId20"/>
    <p:sldLayoutId id="2147483781" r:id="rId21"/>
    <p:sldLayoutId id="2147483782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195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670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 userDrawn="1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 userDrawn="1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 userDrawn="1">
          <p15:clr>
            <a:srgbClr val="F26B43"/>
          </p15:clr>
        </p15:guide>
        <p15:guide id="11" pos="1900" userDrawn="1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 userDrawn="1">
          <p15:clr>
            <a:srgbClr val="F26B43"/>
          </p15:clr>
        </p15:guide>
        <p15:guide id="16" pos="3299">
          <p15:clr>
            <a:srgbClr val="F26B43"/>
          </p15:clr>
        </p15:guide>
        <p15:guide id="17" pos="3760" userDrawn="1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microsoft.com/office/2018/10/relationships/comments" Target="../comments/modernComment_186_E8FADE6A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9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7C773A-17EA-499C-87B0-573FD9C7C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2024 Gender </a:t>
            </a:r>
            <a:br>
              <a:rPr lang="en-US" sz="7200" dirty="0"/>
            </a:br>
            <a:r>
              <a:rPr lang="en-US" sz="7200" dirty="0"/>
              <a:t>Pay Gap </a:t>
            </a:r>
            <a:br>
              <a:rPr lang="en-US" sz="7200" dirty="0"/>
            </a:br>
            <a:r>
              <a:rPr lang="en-US" sz="7200" dirty="0"/>
              <a:t>Report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95B5A9-D894-4305-9F75-EA447923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629" y="1127125"/>
            <a:ext cx="2105246" cy="552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Securitas Pro Office"/>
              </a:rPr>
              <a:t>2025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curitas Pr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3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4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65599-FBAB-9D46-A187-A4D2AADE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33" y="1074420"/>
            <a:ext cx="3920807" cy="1021079"/>
          </a:xfrm>
        </p:spPr>
        <p:txBody>
          <a:bodyPr>
            <a:normAutofit/>
          </a:bodyPr>
          <a:lstStyle/>
          <a:p>
            <a:r>
              <a:rPr lang="en-GB" sz="5000" b="1" dirty="0">
                <a:solidFill>
                  <a:srgbClr val="8D5FFF"/>
                </a:solidFill>
              </a:rPr>
              <a:t>About us</a:t>
            </a:r>
            <a:endParaRPr lang="en-GB" sz="5000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C48F0971-B035-3942-9988-6A9736E1DE95}"/>
              </a:ext>
            </a:extLst>
          </p:cNvPr>
          <p:cNvSpPr txBox="1">
            <a:spLocks/>
          </p:cNvSpPr>
          <p:nvPr/>
        </p:nvSpPr>
        <p:spPr>
          <a:xfrm>
            <a:off x="324719" y="2548508"/>
            <a:ext cx="6286288" cy="4051985"/>
          </a:xfrm>
          <a:prstGeom prst="rect">
            <a:avLst/>
          </a:prstGeom>
        </p:spPr>
        <p:txBody>
          <a:bodyPr vert="horz" lIns="0" tIns="0" rIns="0" bIns="0" numCol="2" spcCol="180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curitas Pro Office" panose="00000500000000000000" pitchFamily="2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spc="-5" dirty="0">
                <a:solidFill>
                  <a:srgbClr val="FFFFFF"/>
                </a:solidFill>
                <a:latin typeface="+mj-lt"/>
                <a:cs typeface="Tahoma"/>
              </a:rPr>
              <a:t>Securitas is a leading intelligent security solutions partner. Our guarding, electronic security, fire and safety and risk management solutions enable more than 150,000 clients to see a different world.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spc="-5" dirty="0">
                <a:solidFill>
                  <a:srgbClr val="FFFFFF"/>
                </a:solidFill>
                <a:latin typeface="+mj-lt"/>
                <a:cs typeface="Tahoma"/>
              </a:rPr>
              <a:t>We are present in 44 markets, and our innovative, data-driven approach makes us a trusted partner to many of the world’s best-known companies.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spc="-5" dirty="0">
                <a:solidFill>
                  <a:srgbClr val="FFFFFF"/>
                </a:solidFill>
                <a:latin typeface="+mj-lt"/>
                <a:cs typeface="Tahoma"/>
              </a:rPr>
              <a:t>Our 341,000 employees live our values of integrity, vigilance and helpfulness and our purpose is to help make your world a safer place.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At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Securitas, we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support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the fair treatment and reward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of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all our people, irrespective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of</a:t>
            </a:r>
            <a:r>
              <a:rPr lang="en-GB" sz="1100" spc="55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gender.</a:t>
            </a:r>
            <a:endParaRPr lang="en-GB" sz="1100" dirty="0">
              <a:latin typeface="+mj-lt"/>
              <a:cs typeface="Tahoma"/>
            </a:endParaRPr>
          </a:p>
          <a:p>
            <a:pPr marR="72390">
              <a:lnSpc>
                <a:spcPct val="1012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We want to provide equal opportunities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for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all, creating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a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gender-balanced place to work where our people can shine and achieve their full potential.</a:t>
            </a:r>
          </a:p>
          <a:p>
            <a:pPr marR="72390">
              <a:lnSpc>
                <a:spcPct val="1012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These commitments, reinforced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by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our strong values, are embedded in our day-to-day working practices with our people, clients, and partners.</a:t>
            </a:r>
            <a:endParaRPr lang="en-GB" sz="1100" dirty="0">
              <a:latin typeface="+mj-lt"/>
              <a:cs typeface="Tahoma"/>
            </a:endParaRPr>
          </a:p>
          <a:p>
            <a:pPr marR="1282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We are an inclusive employer, working towards a fully gender-balanced workforce, which represents all the communities that we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serve.</a:t>
            </a:r>
            <a:endParaRPr lang="en-GB" sz="1100" dirty="0">
              <a:latin typeface="+mj-lt"/>
              <a:cs typeface="Tahoma"/>
            </a:endParaRPr>
          </a:p>
          <a:p>
            <a:pPr marR="34925">
              <a:lnSpc>
                <a:spcPct val="995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This report summarises the positive improvements we have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made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and the actions we are taking to increase balanced gender representation in our teams,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grow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and support our internal pipeline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of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women progressing through the grades and attract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more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women </a:t>
            </a:r>
            <a:r>
              <a:rPr lang="en-GB" sz="1100" spc="-10" dirty="0">
                <a:solidFill>
                  <a:srgbClr val="FFFFFF"/>
                </a:solidFill>
                <a:latin typeface="+mj-lt"/>
                <a:cs typeface="Tahoma"/>
              </a:rPr>
              <a:t>to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careers in the security</a:t>
            </a:r>
            <a:r>
              <a:rPr lang="en-GB" sz="1100" spc="15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industry.</a:t>
            </a:r>
            <a:endParaRPr lang="en-GB" sz="1100" dirty="0">
              <a:latin typeface="+mj-lt"/>
              <a:cs typeface="Tahoma"/>
            </a:endParaRPr>
          </a:p>
          <a:p>
            <a:pPr marR="508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This report provides details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of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the required statutory disclosures regarding gender </a:t>
            </a:r>
            <a:r>
              <a:rPr lang="en-GB" sz="1100" spc="-10" dirty="0">
                <a:solidFill>
                  <a:srgbClr val="FFFFFF"/>
                </a:solidFill>
                <a:latin typeface="+mj-lt"/>
                <a:cs typeface="Tahoma"/>
              </a:rPr>
              <a:t>statistics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and pay</a:t>
            </a:r>
            <a:r>
              <a:rPr lang="en-GB" sz="1100" spc="35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data.</a:t>
            </a:r>
          </a:p>
          <a:p>
            <a:pPr marR="508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</a:pPr>
            <a:endParaRPr lang="en-GB" sz="1100" spc="-5" dirty="0">
              <a:solidFill>
                <a:srgbClr val="FFFFFF"/>
              </a:solidFill>
              <a:latin typeface="+mj-lt"/>
              <a:cs typeface="Tahoma"/>
            </a:endParaRPr>
          </a:p>
          <a:p>
            <a:pPr marR="508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</a:pPr>
            <a:endParaRPr lang="en-GB" sz="1100" spc="-5" dirty="0">
              <a:solidFill>
                <a:srgbClr val="FFFFFF"/>
              </a:solidFill>
              <a:latin typeface="+mj-lt"/>
              <a:cs typeface="Tahoma"/>
            </a:endParaRPr>
          </a:p>
          <a:p>
            <a:pPr marR="508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b="1" spc="-5" dirty="0">
                <a:solidFill>
                  <a:srgbClr val="FFFFFF"/>
                </a:solidFill>
                <a:latin typeface="+mj-lt"/>
                <a:cs typeface="Tahoma"/>
              </a:rPr>
              <a:t>Sarah Hayes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(Chartered FCIPD) </a:t>
            </a:r>
            <a:b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</a:b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Human Resources Director, Securitas UK</a:t>
            </a:r>
            <a:endParaRPr lang="en-GB" sz="1100" dirty="0">
              <a:latin typeface="+mj-lt"/>
              <a:cs typeface="Tahoma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100" spc="-5" dirty="0">
              <a:solidFill>
                <a:srgbClr val="FFFFFF"/>
              </a:solidFill>
              <a:latin typeface="+mj-lt"/>
              <a:cs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8A0DEE-A75B-D448-8DEF-2953C38D3E35}"/>
              </a:ext>
            </a:extLst>
          </p:cNvPr>
          <p:cNvSpPr/>
          <p:nvPr/>
        </p:nvSpPr>
        <p:spPr>
          <a:xfrm>
            <a:off x="226620" y="1857567"/>
            <a:ext cx="5510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spc="-5" dirty="0">
                <a:solidFill>
                  <a:srgbClr val="FFFFFF"/>
                </a:solidFill>
                <a:cs typeface="Tahoma"/>
              </a:rPr>
              <a:t>Founded in 1934 in Sweden, Securitas operates </a:t>
            </a:r>
            <a:r>
              <a:rPr lang="en-GB" sz="1600" spc="-5">
                <a:solidFill>
                  <a:srgbClr val="FFFFFF"/>
                </a:solidFill>
                <a:cs typeface="Tahoma"/>
              </a:rPr>
              <a:t>in 44 </a:t>
            </a:r>
            <a:r>
              <a:rPr lang="en-GB" sz="1600" spc="-5" dirty="0">
                <a:solidFill>
                  <a:srgbClr val="FFFFFF"/>
                </a:solidFill>
                <a:cs typeface="Tahoma"/>
              </a:rPr>
              <a:t>markets around the world, with </a:t>
            </a:r>
            <a:r>
              <a:rPr lang="en-GB" sz="1600" spc="-5">
                <a:solidFill>
                  <a:srgbClr val="FFFFFF"/>
                </a:solidFill>
                <a:cs typeface="Tahoma"/>
              </a:rPr>
              <a:t>over 341,000 </a:t>
            </a:r>
            <a:r>
              <a:rPr lang="en-GB" sz="1600" spc="-5" dirty="0">
                <a:solidFill>
                  <a:srgbClr val="FFFFFF"/>
                </a:solidFill>
                <a:cs typeface="Tahoma"/>
              </a:rPr>
              <a:t>employees.</a:t>
            </a:r>
            <a:endParaRPr lang="en-GB" sz="1600" dirty="0">
              <a:cs typeface="Tahoma"/>
            </a:endParaRPr>
          </a:p>
        </p:txBody>
      </p:sp>
      <p:sp>
        <p:nvSpPr>
          <p:cNvPr id="24" name="Doughnut 23">
            <a:extLst>
              <a:ext uri="{FF2B5EF4-FFF2-40B4-BE49-F238E27FC236}">
                <a16:creationId xmlns:a16="http://schemas.microsoft.com/office/drawing/2014/main" id="{2D55E6A8-0B50-E643-9CB5-687D8723E905}"/>
              </a:ext>
            </a:extLst>
          </p:cNvPr>
          <p:cNvSpPr/>
          <p:nvPr/>
        </p:nvSpPr>
        <p:spPr>
          <a:xfrm rot="16200000">
            <a:off x="7563094" y="2095499"/>
            <a:ext cx="1992618" cy="1992618"/>
          </a:xfrm>
          <a:prstGeom prst="donut">
            <a:avLst>
              <a:gd name="adj" fmla="val 3092"/>
            </a:avLst>
          </a:prstGeom>
          <a:gradFill>
            <a:gsLst>
              <a:gs pos="0">
                <a:srgbClr val="C2B4FC"/>
              </a:gs>
              <a:gs pos="99000">
                <a:srgbClr val="5541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13D89-4743-8B42-A60F-477CF50A4833}"/>
              </a:ext>
            </a:extLst>
          </p:cNvPr>
          <p:cNvSpPr/>
          <p:nvPr/>
        </p:nvSpPr>
        <p:spPr>
          <a:xfrm>
            <a:off x="7830737" y="2440371"/>
            <a:ext cx="1521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100" b="1" spc="-5" dirty="0">
                <a:solidFill>
                  <a:srgbClr val="8D5FFF"/>
                </a:solidFill>
                <a:latin typeface="+mj-lt"/>
                <a:cs typeface="Tahoma"/>
              </a:rPr>
              <a:t>Equal</a:t>
            </a:r>
            <a:r>
              <a:rPr lang="en-GB" sz="1100" b="1" spc="-20" dirty="0">
                <a:solidFill>
                  <a:srgbClr val="8D5FFF"/>
                </a:solidFill>
                <a:latin typeface="+mj-lt"/>
                <a:cs typeface="Tahoma"/>
              </a:rPr>
              <a:t> </a:t>
            </a:r>
            <a:r>
              <a:rPr lang="en-GB" sz="1100" b="1" spc="-5" dirty="0">
                <a:solidFill>
                  <a:srgbClr val="8D5FFF"/>
                </a:solidFill>
                <a:latin typeface="+mj-lt"/>
                <a:cs typeface="Tahoma"/>
              </a:rPr>
              <a:t>pay</a:t>
            </a:r>
            <a:endParaRPr lang="en-GB" sz="1100" dirty="0">
              <a:solidFill>
                <a:srgbClr val="8D5FFF"/>
              </a:solidFill>
              <a:latin typeface="+mj-lt"/>
              <a:cs typeface="Tahoma"/>
            </a:endParaRPr>
          </a:p>
          <a:p>
            <a:pPr marR="5080" indent="635" algn="ctr">
              <a:lnSpc>
                <a:spcPct val="100000"/>
              </a:lnSpc>
            </a:pP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Men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and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women</a:t>
            </a:r>
            <a:r>
              <a:rPr lang="en-GB" sz="1100" spc="-8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will  be paid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the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same</a:t>
            </a:r>
            <a:r>
              <a:rPr lang="en-GB" sz="1100" spc="-7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10" dirty="0">
                <a:solidFill>
                  <a:srgbClr val="FFFFFF"/>
                </a:solidFill>
                <a:latin typeface="+mj-lt"/>
                <a:cs typeface="Tahoma"/>
              </a:rPr>
              <a:t>for 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like-for-like</a:t>
            </a:r>
            <a:r>
              <a:rPr lang="en-GB" sz="1100" spc="-3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work</a:t>
            </a:r>
            <a:endParaRPr lang="en-GB" sz="1100" dirty="0">
              <a:latin typeface="+mj-lt"/>
              <a:cs typeface="Tahom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A4A49D-02F5-8A48-93E7-71E1B421FDC8}"/>
              </a:ext>
            </a:extLst>
          </p:cNvPr>
          <p:cNvGrpSpPr/>
          <p:nvPr/>
        </p:nvGrpSpPr>
        <p:grpSpPr>
          <a:xfrm>
            <a:off x="7638627" y="3330629"/>
            <a:ext cx="1841551" cy="1157036"/>
            <a:chOff x="5638800" y="2971800"/>
            <a:chExt cx="3662680" cy="2301240"/>
          </a:xfrm>
        </p:grpSpPr>
        <p:pic>
          <p:nvPicPr>
            <p:cNvPr id="6" name="Graphic 5" descr="Man with solid fill">
              <a:extLst>
                <a:ext uri="{FF2B5EF4-FFF2-40B4-BE49-F238E27FC236}">
                  <a16:creationId xmlns:a16="http://schemas.microsoft.com/office/drawing/2014/main" id="{66984CD0-4EE2-8C47-8098-BCD96BA08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2301240" cy="2301240"/>
            </a:xfrm>
            <a:prstGeom prst="rect">
              <a:avLst/>
            </a:prstGeom>
          </p:spPr>
        </p:pic>
        <p:pic>
          <p:nvPicPr>
            <p:cNvPr id="21" name="Graphic 20" descr="Man with solid fill">
              <a:extLst>
                <a:ext uri="{FF2B5EF4-FFF2-40B4-BE49-F238E27FC236}">
                  <a16:creationId xmlns:a16="http://schemas.microsoft.com/office/drawing/2014/main" id="{746C5841-16D4-2146-8958-686BB476D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0240" y="2971800"/>
              <a:ext cx="2301240" cy="230124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1B867AB-38DC-D345-BCDA-19F22F996311}"/>
              </a:ext>
            </a:extLst>
          </p:cNvPr>
          <p:cNvSpPr/>
          <p:nvPr/>
        </p:nvSpPr>
        <p:spPr>
          <a:xfrm>
            <a:off x="10010226" y="2440371"/>
            <a:ext cx="185705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3220" algn="ctr">
              <a:lnSpc>
                <a:spcPct val="100000"/>
              </a:lnSpc>
            </a:pPr>
            <a:r>
              <a:rPr lang="en-GB" sz="1100" b="1" spc="-5" dirty="0">
                <a:solidFill>
                  <a:srgbClr val="8D5FFF"/>
                </a:solidFill>
                <a:latin typeface="+mj-lt"/>
                <a:cs typeface="Tahoma"/>
              </a:rPr>
              <a:t>The</a:t>
            </a:r>
            <a:r>
              <a:rPr lang="en-GB" sz="1100" b="1" spc="-65" dirty="0">
                <a:solidFill>
                  <a:srgbClr val="8D5FFF"/>
                </a:solidFill>
                <a:latin typeface="+mj-lt"/>
                <a:cs typeface="Tahoma"/>
              </a:rPr>
              <a:t> </a:t>
            </a:r>
            <a:r>
              <a:rPr lang="en-GB" sz="1100" b="1" spc="-5" dirty="0">
                <a:solidFill>
                  <a:srgbClr val="8D5FFF"/>
                </a:solidFill>
                <a:latin typeface="+mj-lt"/>
                <a:cs typeface="Tahoma"/>
              </a:rPr>
              <a:t>gender pay</a:t>
            </a:r>
            <a:r>
              <a:rPr lang="en-GB" sz="1100" b="1" spc="-30" dirty="0">
                <a:solidFill>
                  <a:srgbClr val="8D5FFF"/>
                </a:solidFill>
                <a:latin typeface="+mj-lt"/>
                <a:cs typeface="Tahoma"/>
              </a:rPr>
              <a:t> </a:t>
            </a:r>
            <a:r>
              <a:rPr lang="en-GB" sz="1100" b="1" spc="-5" dirty="0">
                <a:solidFill>
                  <a:srgbClr val="8D5FFF"/>
                </a:solidFill>
                <a:latin typeface="+mj-lt"/>
                <a:cs typeface="Tahoma"/>
              </a:rPr>
              <a:t>gap</a:t>
            </a:r>
          </a:p>
          <a:p>
            <a:pPr marR="363220" algn="ctr">
              <a:lnSpc>
                <a:spcPct val="100000"/>
              </a:lnSpc>
            </a:pP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Is the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difference</a:t>
            </a:r>
            <a:r>
              <a:rPr lang="en-GB" sz="1100" spc="-85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between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the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gross hourly earnings of men </a:t>
            </a:r>
            <a:r>
              <a:rPr lang="en-GB" sz="1100" dirty="0">
                <a:solidFill>
                  <a:srgbClr val="FFFFFF"/>
                </a:solidFill>
                <a:latin typeface="+mj-lt"/>
                <a:cs typeface="Tahoma"/>
              </a:rPr>
              <a:t>and</a:t>
            </a:r>
            <a:r>
              <a:rPr lang="en-GB" sz="1100" spc="-45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n-GB" sz="1100" spc="-5" dirty="0">
                <a:solidFill>
                  <a:srgbClr val="FFFFFF"/>
                </a:solidFill>
                <a:latin typeface="+mj-lt"/>
                <a:cs typeface="Tahoma"/>
              </a:rPr>
              <a:t>women</a:t>
            </a:r>
            <a:endParaRPr lang="en-GB" sz="1100" dirty="0">
              <a:latin typeface="+mj-lt"/>
              <a:cs typeface="Tahoma"/>
            </a:endParaRPr>
          </a:p>
        </p:txBody>
      </p:sp>
      <p:sp>
        <p:nvSpPr>
          <p:cNvPr id="27" name="Doughnut 26">
            <a:extLst>
              <a:ext uri="{FF2B5EF4-FFF2-40B4-BE49-F238E27FC236}">
                <a16:creationId xmlns:a16="http://schemas.microsoft.com/office/drawing/2014/main" id="{18EAEBBD-F759-5A48-89FF-B0C9DFD930A4}"/>
              </a:ext>
            </a:extLst>
          </p:cNvPr>
          <p:cNvSpPr/>
          <p:nvPr/>
        </p:nvSpPr>
        <p:spPr>
          <a:xfrm rot="16200000">
            <a:off x="9737334" y="2095499"/>
            <a:ext cx="1992618" cy="1992618"/>
          </a:xfrm>
          <a:prstGeom prst="donut">
            <a:avLst>
              <a:gd name="adj" fmla="val 3092"/>
            </a:avLst>
          </a:prstGeom>
          <a:gradFill>
            <a:gsLst>
              <a:gs pos="0">
                <a:srgbClr val="C2B4FC"/>
              </a:gs>
              <a:gs pos="99000">
                <a:srgbClr val="55419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D5664D-FBF7-A545-BBFF-1E86FD185C6E}"/>
              </a:ext>
            </a:extLst>
          </p:cNvPr>
          <p:cNvGrpSpPr/>
          <p:nvPr/>
        </p:nvGrpSpPr>
        <p:grpSpPr>
          <a:xfrm>
            <a:off x="9812867" y="3330629"/>
            <a:ext cx="1841551" cy="1157036"/>
            <a:chOff x="5638800" y="2971800"/>
            <a:chExt cx="3662680" cy="2301240"/>
          </a:xfrm>
        </p:grpSpPr>
        <p:pic>
          <p:nvPicPr>
            <p:cNvPr id="30" name="Graphic 29" descr="Man with solid fill">
              <a:extLst>
                <a:ext uri="{FF2B5EF4-FFF2-40B4-BE49-F238E27FC236}">
                  <a16:creationId xmlns:a16="http://schemas.microsoft.com/office/drawing/2014/main" id="{3C72E2E7-7E97-7F4E-B429-8731C5672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2301240" cy="2301240"/>
            </a:xfrm>
            <a:prstGeom prst="rect">
              <a:avLst/>
            </a:prstGeom>
          </p:spPr>
        </p:pic>
        <p:pic>
          <p:nvPicPr>
            <p:cNvPr id="31" name="Graphic 30" descr="Man with solid fill">
              <a:extLst>
                <a:ext uri="{FF2B5EF4-FFF2-40B4-BE49-F238E27FC236}">
                  <a16:creationId xmlns:a16="http://schemas.microsoft.com/office/drawing/2014/main" id="{F160E40A-AF25-4C40-86D4-7CDAB70FB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0240" y="2971800"/>
              <a:ext cx="2301240" cy="2301240"/>
            </a:xfrm>
            <a:prstGeom prst="rect">
              <a:avLst/>
            </a:prstGeom>
          </p:spPr>
        </p:pic>
      </p:grpSp>
      <p:sp>
        <p:nvSpPr>
          <p:cNvPr id="32" name="object 22">
            <a:extLst>
              <a:ext uri="{FF2B5EF4-FFF2-40B4-BE49-F238E27FC236}">
                <a16:creationId xmlns:a16="http://schemas.microsoft.com/office/drawing/2014/main" id="{165E1A14-8C47-6D4D-995D-AD69E04E6D16}"/>
              </a:ext>
            </a:extLst>
          </p:cNvPr>
          <p:cNvSpPr txBox="1"/>
          <p:nvPr/>
        </p:nvSpPr>
        <p:spPr>
          <a:xfrm>
            <a:off x="9126787" y="4830679"/>
            <a:ext cx="2494280" cy="49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000" spc="-5" dirty="0">
                <a:latin typeface="+mj-lt"/>
                <a:cs typeface="Tahoma"/>
              </a:rPr>
              <a:t>Overall, there has been </a:t>
            </a:r>
            <a:r>
              <a:rPr sz="1000" dirty="0">
                <a:latin typeface="+mj-lt"/>
                <a:cs typeface="Tahoma"/>
              </a:rPr>
              <a:t>a </a:t>
            </a:r>
            <a:r>
              <a:rPr lang="en-GB" sz="1000" dirty="0">
                <a:latin typeface="+mj-lt"/>
                <a:cs typeface="Tahoma"/>
              </a:rPr>
              <a:t>1.2</a:t>
            </a:r>
            <a:r>
              <a:rPr sz="1000" b="1" spc="-5" dirty="0">
                <a:latin typeface="+mj-lt"/>
                <a:cs typeface="Tahoma"/>
              </a:rPr>
              <a:t>% </a:t>
            </a:r>
            <a:r>
              <a:rPr sz="1000" dirty="0">
                <a:latin typeface="+mj-lt"/>
                <a:cs typeface="Tahoma"/>
              </a:rPr>
              <a:t>drop </a:t>
            </a:r>
            <a:br>
              <a:rPr lang="en-GB" sz="1000" dirty="0">
                <a:latin typeface="+mj-lt"/>
                <a:cs typeface="Tahoma"/>
              </a:rPr>
            </a:br>
            <a:r>
              <a:rPr sz="1000" spc="-5" dirty="0">
                <a:latin typeface="+mj-lt"/>
                <a:cs typeface="Tahoma"/>
              </a:rPr>
              <a:t>in</a:t>
            </a:r>
            <a:r>
              <a:rPr lang="en-GB" sz="1000" spc="-5" dirty="0">
                <a:latin typeface="+mj-lt"/>
                <a:cs typeface="Tahoma"/>
              </a:rPr>
              <a:t> </a:t>
            </a:r>
            <a:r>
              <a:rPr sz="1000" b="1" dirty="0">
                <a:latin typeface="+mj-lt"/>
                <a:cs typeface="Tahoma"/>
              </a:rPr>
              <a:t>the </a:t>
            </a:r>
            <a:r>
              <a:rPr sz="1000" b="1" spc="-5" dirty="0">
                <a:latin typeface="+mj-lt"/>
                <a:cs typeface="Tahoma"/>
              </a:rPr>
              <a:t>national median pay</a:t>
            </a:r>
            <a:r>
              <a:rPr sz="1000" b="1" dirty="0">
                <a:latin typeface="+mj-lt"/>
                <a:cs typeface="Tahoma"/>
              </a:rPr>
              <a:t> </a:t>
            </a:r>
            <a:r>
              <a:rPr sz="1000" b="1" spc="-5" dirty="0">
                <a:latin typeface="+mj-lt"/>
                <a:cs typeface="Tahoma"/>
              </a:rPr>
              <a:t>gap</a:t>
            </a:r>
            <a:r>
              <a:rPr lang="en-GB" sz="1000" b="1" spc="-5" dirty="0">
                <a:latin typeface="+mj-lt"/>
                <a:cs typeface="Tahoma"/>
              </a:rPr>
              <a:t> since last year</a:t>
            </a:r>
            <a:endParaRPr sz="1000" dirty="0">
              <a:latin typeface="+mj-lt"/>
              <a:cs typeface="Tahoma"/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554FBF6D-167B-EE44-8274-400BF1B4CBF6}"/>
              </a:ext>
            </a:extLst>
          </p:cNvPr>
          <p:cNvSpPr txBox="1"/>
          <p:nvPr/>
        </p:nvSpPr>
        <p:spPr>
          <a:xfrm>
            <a:off x="9151115" y="5338300"/>
            <a:ext cx="2261400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000" dirty="0">
                <a:latin typeface="+mj-lt"/>
                <a:cs typeface="Tahoma"/>
              </a:rPr>
              <a:t>At </a:t>
            </a:r>
            <a:r>
              <a:rPr sz="1000" spc="-5" dirty="0">
                <a:latin typeface="+mj-lt"/>
                <a:cs typeface="Tahoma"/>
              </a:rPr>
              <a:t>Securitas, there is </a:t>
            </a:r>
            <a:r>
              <a:rPr sz="1000" dirty="0">
                <a:latin typeface="+mj-lt"/>
                <a:cs typeface="Tahoma"/>
              </a:rPr>
              <a:t>a </a:t>
            </a:r>
            <a:r>
              <a:rPr lang="en-GB" sz="1000" dirty="0">
                <a:latin typeface="+mj-lt"/>
                <a:cs typeface="Tahoma"/>
              </a:rPr>
              <a:t>-5% </a:t>
            </a:r>
            <a:r>
              <a:rPr sz="1000" b="1" spc="-5" dirty="0">
                <a:latin typeface="+mj-lt"/>
                <a:cs typeface="Tahoma"/>
              </a:rPr>
              <a:t>mean pay  gap </a:t>
            </a:r>
            <a:r>
              <a:rPr sz="1000" spc="-5" dirty="0">
                <a:latin typeface="+mj-lt"/>
                <a:cs typeface="Tahoma"/>
              </a:rPr>
              <a:t>and </a:t>
            </a:r>
            <a:r>
              <a:rPr sz="1000" dirty="0">
                <a:latin typeface="+mj-lt"/>
                <a:cs typeface="Tahoma"/>
              </a:rPr>
              <a:t>a </a:t>
            </a:r>
            <a:r>
              <a:rPr lang="en-GB" sz="1000" dirty="0">
                <a:latin typeface="+mj-lt"/>
                <a:cs typeface="Tahoma"/>
              </a:rPr>
              <a:t>-3.4% </a:t>
            </a:r>
            <a:r>
              <a:rPr sz="1000" b="1" spc="-5" dirty="0">
                <a:latin typeface="+mj-lt"/>
                <a:cs typeface="Tahoma"/>
              </a:rPr>
              <a:t>median pay gap </a:t>
            </a:r>
            <a:r>
              <a:rPr sz="1000" spc="-5" dirty="0">
                <a:latin typeface="+mj-lt"/>
                <a:cs typeface="Tahoma"/>
              </a:rPr>
              <a:t>in  favour </a:t>
            </a:r>
            <a:r>
              <a:rPr sz="1000" dirty="0">
                <a:latin typeface="+mj-lt"/>
                <a:cs typeface="Tahoma"/>
              </a:rPr>
              <a:t>of</a:t>
            </a:r>
            <a:r>
              <a:rPr sz="1000" spc="10" dirty="0">
                <a:latin typeface="+mj-lt"/>
                <a:cs typeface="Tahoma"/>
              </a:rPr>
              <a:t> </a:t>
            </a:r>
            <a:r>
              <a:rPr sz="1000" spc="-5" dirty="0">
                <a:latin typeface="+mj-lt"/>
                <a:cs typeface="Tahoma"/>
              </a:rPr>
              <a:t>women</a:t>
            </a:r>
            <a:endParaRPr sz="1000" dirty="0">
              <a:latin typeface="+mj-lt"/>
              <a:cs typeface="Tahoma"/>
            </a:endParaRP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B7C7BEA-B7F2-A242-BE8A-BF6C788CEFAF}"/>
              </a:ext>
            </a:extLst>
          </p:cNvPr>
          <p:cNvSpPr txBox="1"/>
          <p:nvPr/>
        </p:nvSpPr>
        <p:spPr>
          <a:xfrm>
            <a:off x="9126788" y="5974529"/>
            <a:ext cx="2352634" cy="4759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sz="1000" spc="-5" dirty="0">
                <a:latin typeface="+mj-lt"/>
                <a:cs typeface="Tahoma"/>
              </a:rPr>
              <a:t>Our mean pay gap, whilst still in favour </a:t>
            </a:r>
            <a:r>
              <a:rPr sz="1000" dirty="0">
                <a:latin typeface="+mj-lt"/>
                <a:cs typeface="Tahoma"/>
              </a:rPr>
              <a:t>of  </a:t>
            </a:r>
            <a:r>
              <a:rPr sz="1000" spc="-5" dirty="0">
                <a:latin typeface="+mj-lt"/>
                <a:cs typeface="Tahoma"/>
              </a:rPr>
              <a:t>women, has </a:t>
            </a:r>
            <a:r>
              <a:rPr lang="en-GB" sz="1000" spc="-5" dirty="0">
                <a:latin typeface="+mj-lt"/>
                <a:cs typeface="Tahoma"/>
              </a:rPr>
              <a:t>increased</a:t>
            </a:r>
            <a:r>
              <a:rPr sz="1000" b="1" dirty="0">
                <a:latin typeface="+mj-lt"/>
                <a:cs typeface="Tahoma"/>
              </a:rPr>
              <a:t> </a:t>
            </a:r>
            <a:r>
              <a:rPr sz="1000" dirty="0">
                <a:latin typeface="+mj-lt"/>
                <a:cs typeface="Tahoma"/>
              </a:rPr>
              <a:t>by </a:t>
            </a:r>
            <a:r>
              <a:rPr lang="en-GB" sz="1000" dirty="0">
                <a:latin typeface="+mj-lt"/>
                <a:cs typeface="Tahoma"/>
              </a:rPr>
              <a:t> 0.7% </a:t>
            </a:r>
            <a:r>
              <a:rPr lang="en-GB" sz="1000" b="1" dirty="0">
                <a:latin typeface="+mj-lt"/>
                <a:cs typeface="Tahoma"/>
              </a:rPr>
              <a:t>since last year</a:t>
            </a:r>
            <a:endParaRPr sz="1000" b="1" dirty="0">
              <a:latin typeface="+mj-lt"/>
              <a:cs typeface="Tahoma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21CC8BD-7350-3F40-9796-131DB24B5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9981" y="4731605"/>
            <a:ext cx="533811" cy="5338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F96ACE-D9F6-CA42-A3DC-42CA3204BDAC}"/>
              </a:ext>
            </a:extLst>
          </p:cNvPr>
          <p:cNvCxnSpPr>
            <a:cxnSpLocks/>
          </p:cNvCxnSpPr>
          <p:nvPr/>
        </p:nvCxnSpPr>
        <p:spPr>
          <a:xfrm>
            <a:off x="8092672" y="4676768"/>
            <a:ext cx="3129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E4BB18-E3B5-CD45-AA5A-C8840DEA5755}"/>
              </a:ext>
            </a:extLst>
          </p:cNvPr>
          <p:cNvSpPr/>
          <p:nvPr/>
        </p:nvSpPr>
        <p:spPr>
          <a:xfrm>
            <a:off x="8294585" y="4761623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1.2% </a:t>
            </a:r>
            <a:endParaRPr lang="en-US" sz="24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pic>
        <p:nvPicPr>
          <p:cNvPr id="20" name="Graphic 19" descr="Female with solid fill">
            <a:extLst>
              <a:ext uri="{FF2B5EF4-FFF2-40B4-BE49-F238E27FC236}">
                <a16:creationId xmlns:a16="http://schemas.microsoft.com/office/drawing/2014/main" id="{6528E7BF-61A8-514F-98AF-D803A16994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0044" y="5295434"/>
            <a:ext cx="575204" cy="57520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26CE03C3-BFD7-A442-BB81-BFACBD3EE46B}"/>
              </a:ext>
            </a:extLst>
          </p:cNvPr>
          <p:cNvSpPr/>
          <p:nvPr/>
        </p:nvSpPr>
        <p:spPr>
          <a:xfrm>
            <a:off x="8294585" y="5323247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5.0% </a:t>
            </a:r>
            <a:endParaRPr lang="en-US" sz="24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391C41-ECDC-3F4B-87A0-BC15A8741D25}"/>
              </a:ext>
            </a:extLst>
          </p:cNvPr>
          <p:cNvSpPr/>
          <p:nvPr/>
        </p:nvSpPr>
        <p:spPr>
          <a:xfrm>
            <a:off x="8294585" y="5906482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0.7% </a:t>
            </a:r>
            <a:endParaRPr lang="en-US" sz="24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132C098E-C195-4E8F-BA99-9F1280EFC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894563" y="5906562"/>
            <a:ext cx="533811" cy="5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550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65599-FBAB-9D46-A187-A4D2AADE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33" y="966869"/>
            <a:ext cx="5435930" cy="1021079"/>
          </a:xfrm>
        </p:spPr>
        <p:txBody>
          <a:bodyPr>
            <a:normAutofit fontScale="90000"/>
          </a:bodyPr>
          <a:lstStyle/>
          <a:p>
            <a:r>
              <a:rPr lang="en-GB" sz="5000" b="1" dirty="0">
                <a:solidFill>
                  <a:srgbClr val="8D5FFF"/>
                </a:solidFill>
              </a:rPr>
              <a:t>Pay quartile – </a:t>
            </a:r>
            <a:r>
              <a:rPr lang="en-GB" sz="5000" b="1" dirty="0"/>
              <a:t>gender profile 2024</a:t>
            </a:r>
            <a:endParaRPr lang="en-GB" sz="5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225CBF-903F-A54C-B2BB-853E865D0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162575"/>
              </p:ext>
            </p:extLst>
          </p:nvPr>
        </p:nvGraphicFramePr>
        <p:xfrm>
          <a:off x="1202133" y="2718715"/>
          <a:ext cx="3663289" cy="239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FCDD1DDF-477F-4C47-94D6-EF1B54998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412355"/>
              </p:ext>
            </p:extLst>
          </p:nvPr>
        </p:nvGraphicFramePr>
        <p:xfrm>
          <a:off x="3615128" y="2642241"/>
          <a:ext cx="3663289" cy="239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33F39157-F202-794C-8A38-E3F973195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118022"/>
              </p:ext>
            </p:extLst>
          </p:nvPr>
        </p:nvGraphicFramePr>
        <p:xfrm>
          <a:off x="6070767" y="2718715"/>
          <a:ext cx="3663289" cy="239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2D1ECE10-0E8E-B142-A68F-657311F35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039957"/>
              </p:ext>
            </p:extLst>
          </p:nvPr>
        </p:nvGraphicFramePr>
        <p:xfrm>
          <a:off x="8528711" y="2718715"/>
          <a:ext cx="3663289" cy="239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EB6DA2-8F5E-BD40-8803-41152C66A9D5}"/>
              </a:ext>
            </a:extLst>
          </p:cNvPr>
          <p:cNvSpPr txBox="1"/>
          <p:nvPr/>
        </p:nvSpPr>
        <p:spPr>
          <a:xfrm>
            <a:off x="2538106" y="3357013"/>
            <a:ext cx="115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2B4FC"/>
                </a:solidFill>
                <a:latin typeface="Securitas Pro Office Light" pitchFamily="2" charset="77"/>
              </a:rPr>
              <a:t>12.9%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0CC17C-0D4C-2C43-9D4A-FE2867E676ED}"/>
              </a:ext>
            </a:extLst>
          </p:cNvPr>
          <p:cNvSpPr txBox="1"/>
          <p:nvPr/>
        </p:nvSpPr>
        <p:spPr>
          <a:xfrm>
            <a:off x="2538106" y="3760776"/>
            <a:ext cx="124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C2B4FC"/>
                </a:solidFill>
                <a:latin typeface="Securitas Pro Office" pitchFamily="2" charset="77"/>
              </a:rPr>
              <a:t>of women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9D208A-1273-7F48-8110-AA592AC0292A}"/>
              </a:ext>
            </a:extLst>
          </p:cNvPr>
          <p:cNvSpPr txBox="1"/>
          <p:nvPr/>
        </p:nvSpPr>
        <p:spPr>
          <a:xfrm>
            <a:off x="4864729" y="3365223"/>
            <a:ext cx="124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2B4FC"/>
                </a:solidFill>
                <a:latin typeface="Securitas Pro Office Light" pitchFamily="2" charset="77"/>
              </a:rPr>
              <a:t>13.6%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C34894-D4BE-6040-89B9-E77276F1CEA5}"/>
              </a:ext>
            </a:extLst>
          </p:cNvPr>
          <p:cNvSpPr txBox="1"/>
          <p:nvPr/>
        </p:nvSpPr>
        <p:spPr>
          <a:xfrm>
            <a:off x="4853348" y="3760776"/>
            <a:ext cx="124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C2B4FC"/>
                </a:solidFill>
                <a:latin typeface="Securitas Pro Office" pitchFamily="2" charset="77"/>
              </a:rPr>
              <a:t>of women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85D0CA-E287-E941-98E6-0A4A8DF200B9}"/>
              </a:ext>
            </a:extLst>
          </p:cNvPr>
          <p:cNvSpPr txBox="1"/>
          <p:nvPr/>
        </p:nvSpPr>
        <p:spPr>
          <a:xfrm>
            <a:off x="7371362" y="3357013"/>
            <a:ext cx="12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2B4FC"/>
                </a:solidFill>
                <a:latin typeface="Securitas Pro Office Light" pitchFamily="2" charset="77"/>
              </a:rPr>
              <a:t>15.1%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E68EAE-6340-EB41-9566-18648CE8829C}"/>
              </a:ext>
            </a:extLst>
          </p:cNvPr>
          <p:cNvSpPr txBox="1"/>
          <p:nvPr/>
        </p:nvSpPr>
        <p:spPr>
          <a:xfrm>
            <a:off x="7371362" y="3760776"/>
            <a:ext cx="124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C2B4FC"/>
                </a:solidFill>
                <a:latin typeface="Securitas Pro Office" pitchFamily="2" charset="77"/>
              </a:rPr>
              <a:t>of women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E86B8F-E1A1-9E42-A61D-EB03FCF36D5C}"/>
              </a:ext>
            </a:extLst>
          </p:cNvPr>
          <p:cNvSpPr txBox="1"/>
          <p:nvPr/>
        </p:nvSpPr>
        <p:spPr>
          <a:xfrm>
            <a:off x="9805803" y="3357013"/>
            <a:ext cx="145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2B4FC"/>
                </a:solidFill>
                <a:latin typeface="Securitas Pro Office Light" pitchFamily="2" charset="77"/>
              </a:rPr>
              <a:t>19.2%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6E7D94-2570-A243-BFD2-7E89F2DC42CB}"/>
              </a:ext>
            </a:extLst>
          </p:cNvPr>
          <p:cNvSpPr txBox="1"/>
          <p:nvPr/>
        </p:nvSpPr>
        <p:spPr>
          <a:xfrm>
            <a:off x="9805803" y="3760776"/>
            <a:ext cx="1240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C2B4FC"/>
                </a:solidFill>
                <a:latin typeface="Securitas Pro Office" pitchFamily="2" charset="77"/>
              </a:rPr>
              <a:t>of women</a:t>
            </a:r>
          </a:p>
        </p:txBody>
      </p:sp>
      <p:sp>
        <p:nvSpPr>
          <p:cNvPr id="44" name="object 22">
            <a:extLst>
              <a:ext uri="{FF2B5EF4-FFF2-40B4-BE49-F238E27FC236}">
                <a16:creationId xmlns:a16="http://schemas.microsoft.com/office/drawing/2014/main" id="{D4E7D193-58DE-AF43-8EE9-2D666B912174}"/>
              </a:ext>
            </a:extLst>
          </p:cNvPr>
          <p:cNvSpPr txBox="1"/>
          <p:nvPr/>
        </p:nvSpPr>
        <p:spPr>
          <a:xfrm>
            <a:off x="2856393" y="5560912"/>
            <a:ext cx="1019209" cy="33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lang="en-GB" sz="1000" spc="-5" dirty="0">
                <a:latin typeface="+mj-lt"/>
                <a:cs typeface="Tahoma"/>
              </a:rPr>
              <a:t>Up on </a:t>
            </a:r>
            <a:br>
              <a:rPr lang="en-GB" sz="1000" spc="-5" dirty="0">
                <a:latin typeface="+mj-lt"/>
                <a:cs typeface="Tahoma"/>
              </a:rPr>
            </a:br>
            <a:r>
              <a:rPr lang="en-GB" sz="1000" spc="-5" dirty="0">
                <a:latin typeface="+mj-lt"/>
                <a:cs typeface="Tahoma"/>
              </a:rPr>
              <a:t>previous year</a:t>
            </a:r>
            <a:endParaRPr sz="1000" dirty="0">
              <a:latin typeface="+mj-lt"/>
              <a:cs typeface="Tahoma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0056D488-995B-E74E-90CE-B472C7A9E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314190" y="5161098"/>
            <a:ext cx="533811" cy="53381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D81BE95-700B-D84E-BB02-B6D4AFA2B14D}"/>
              </a:ext>
            </a:extLst>
          </p:cNvPr>
          <p:cNvSpPr/>
          <p:nvPr/>
        </p:nvSpPr>
        <p:spPr>
          <a:xfrm>
            <a:off x="2747186" y="5138873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0.6% </a:t>
            </a:r>
            <a:endParaRPr lang="en-US" sz="24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62577631-A39D-B744-807C-1A7712C8E81B}"/>
              </a:ext>
            </a:extLst>
          </p:cNvPr>
          <p:cNvSpPr txBox="1"/>
          <p:nvPr/>
        </p:nvSpPr>
        <p:spPr>
          <a:xfrm>
            <a:off x="5195832" y="5560912"/>
            <a:ext cx="1019209" cy="33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lang="en-GB" sz="1000" spc="-5" dirty="0">
                <a:latin typeface="+mj-lt"/>
                <a:cs typeface="Tahoma"/>
              </a:rPr>
              <a:t>Up on </a:t>
            </a:r>
            <a:br>
              <a:rPr lang="en-GB" sz="1000" spc="-5" dirty="0">
                <a:latin typeface="+mj-lt"/>
                <a:cs typeface="Tahoma"/>
              </a:rPr>
            </a:br>
            <a:r>
              <a:rPr lang="en-GB" sz="1000" spc="-5" dirty="0">
                <a:latin typeface="+mj-lt"/>
                <a:cs typeface="Tahoma"/>
              </a:rPr>
              <a:t>previous year</a:t>
            </a:r>
            <a:endParaRPr sz="1000" dirty="0">
              <a:latin typeface="+mj-lt"/>
              <a:cs typeface="Tahoma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627B45F2-A3F6-6B49-B267-36ECC10CD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522012" y="5212579"/>
            <a:ext cx="533811" cy="53381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361C4CE-EC53-AA40-970F-4F92D9609D9F}"/>
              </a:ext>
            </a:extLst>
          </p:cNvPr>
          <p:cNvSpPr/>
          <p:nvPr/>
        </p:nvSpPr>
        <p:spPr>
          <a:xfrm>
            <a:off x="5086625" y="5138873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2.5% </a:t>
            </a:r>
            <a:endParaRPr lang="en-US" sz="24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4A5B5E28-4F71-4948-98CC-ECC4A37C2991}"/>
              </a:ext>
            </a:extLst>
          </p:cNvPr>
          <p:cNvSpPr txBox="1"/>
          <p:nvPr/>
        </p:nvSpPr>
        <p:spPr>
          <a:xfrm>
            <a:off x="7640696" y="5554030"/>
            <a:ext cx="1019209" cy="33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lang="en-GB" sz="1000" spc="-5" dirty="0">
                <a:latin typeface="+mj-lt"/>
                <a:cs typeface="Tahoma"/>
              </a:rPr>
              <a:t>Down on previous year</a:t>
            </a:r>
            <a:endParaRPr sz="1000" dirty="0">
              <a:latin typeface="+mj-lt"/>
              <a:cs typeface="Tahoma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60B42486-EAB6-F04D-9E7A-A651FC1AC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0837" y="5108855"/>
            <a:ext cx="533811" cy="533811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B73F3CE-4A20-244F-AD88-71BCDDAA4B5A}"/>
              </a:ext>
            </a:extLst>
          </p:cNvPr>
          <p:cNvSpPr/>
          <p:nvPr/>
        </p:nvSpPr>
        <p:spPr>
          <a:xfrm>
            <a:off x="7485441" y="5138873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0.2% </a:t>
            </a:r>
            <a:endParaRPr lang="en-US" sz="24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A8084BC8-01F0-DD4A-8981-E690A9621FD7}"/>
              </a:ext>
            </a:extLst>
          </p:cNvPr>
          <p:cNvSpPr txBox="1"/>
          <p:nvPr/>
        </p:nvSpPr>
        <p:spPr>
          <a:xfrm>
            <a:off x="10064716" y="5560912"/>
            <a:ext cx="832076" cy="33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lang="en-GB" sz="1000" spc="-5" dirty="0">
                <a:latin typeface="+mj-lt"/>
                <a:cs typeface="Tahoma"/>
              </a:rPr>
              <a:t>Up on previous year</a:t>
            </a:r>
            <a:endParaRPr sz="1000" dirty="0">
              <a:latin typeface="+mj-lt"/>
              <a:cs typeface="Tahoma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D2CD49CD-3500-7444-AFE4-E454EEE21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503073" y="5174409"/>
            <a:ext cx="533811" cy="5338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605D8BD-7917-E548-AA72-33824FFAFD18}"/>
              </a:ext>
            </a:extLst>
          </p:cNvPr>
          <p:cNvSpPr/>
          <p:nvPr/>
        </p:nvSpPr>
        <p:spPr>
          <a:xfrm>
            <a:off x="9955508" y="5138873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1.5% </a:t>
            </a:r>
            <a:endParaRPr lang="en-US" sz="24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3CB75578-8B5E-294C-ABA0-C660DA63A2A6}"/>
              </a:ext>
            </a:extLst>
          </p:cNvPr>
          <p:cNvSpPr txBox="1"/>
          <p:nvPr/>
        </p:nvSpPr>
        <p:spPr>
          <a:xfrm>
            <a:off x="2524172" y="2524170"/>
            <a:ext cx="1019209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310"/>
              </a:lnSpc>
              <a:spcBef>
                <a:spcPts val="100"/>
              </a:spcBef>
            </a:pPr>
            <a:r>
              <a:rPr lang="en-GB" sz="1200" b="1" spc="-5" dirty="0">
                <a:latin typeface="Securitas Pro Office" pitchFamily="2" charset="77"/>
                <a:cs typeface="Tahoma"/>
              </a:rPr>
              <a:t>Lowest</a:t>
            </a:r>
            <a:endParaRPr sz="1200" b="1" dirty="0">
              <a:latin typeface="Securitas Pro Office" pitchFamily="2" charset="77"/>
              <a:cs typeface="Tahoma"/>
            </a:endParaRPr>
          </a:p>
        </p:txBody>
      </p:sp>
      <p:sp>
        <p:nvSpPr>
          <p:cNvPr id="60" name="object 22">
            <a:extLst>
              <a:ext uri="{FF2B5EF4-FFF2-40B4-BE49-F238E27FC236}">
                <a16:creationId xmlns:a16="http://schemas.microsoft.com/office/drawing/2014/main" id="{CCCFB202-E1F1-6248-9086-E1F748F3081F}"/>
              </a:ext>
            </a:extLst>
          </p:cNvPr>
          <p:cNvSpPr txBox="1"/>
          <p:nvPr/>
        </p:nvSpPr>
        <p:spPr>
          <a:xfrm>
            <a:off x="4982364" y="2524170"/>
            <a:ext cx="1019209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310"/>
              </a:lnSpc>
              <a:spcBef>
                <a:spcPts val="100"/>
              </a:spcBef>
            </a:pPr>
            <a:r>
              <a:rPr lang="en-GB" sz="1200" b="1" spc="-5" dirty="0">
                <a:latin typeface="Securitas Pro Office" pitchFamily="2" charset="77"/>
                <a:cs typeface="Tahoma"/>
              </a:rPr>
              <a:t>Lower-middle</a:t>
            </a:r>
            <a:endParaRPr sz="1200" b="1" dirty="0">
              <a:latin typeface="Securitas Pro Office" pitchFamily="2" charset="77"/>
              <a:cs typeface="Tahoma"/>
            </a:endParaRPr>
          </a:p>
        </p:txBody>
      </p:sp>
      <p:sp>
        <p:nvSpPr>
          <p:cNvPr id="61" name="object 22">
            <a:extLst>
              <a:ext uri="{FF2B5EF4-FFF2-40B4-BE49-F238E27FC236}">
                <a16:creationId xmlns:a16="http://schemas.microsoft.com/office/drawing/2014/main" id="{B356CD47-0B7F-024F-ACF0-24A224500E17}"/>
              </a:ext>
            </a:extLst>
          </p:cNvPr>
          <p:cNvSpPr txBox="1"/>
          <p:nvPr/>
        </p:nvSpPr>
        <p:spPr>
          <a:xfrm>
            <a:off x="7404931" y="2524170"/>
            <a:ext cx="1019209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310"/>
              </a:lnSpc>
              <a:spcBef>
                <a:spcPts val="100"/>
              </a:spcBef>
            </a:pPr>
            <a:r>
              <a:rPr lang="en-GB" sz="1200" b="1" spc="-5" dirty="0">
                <a:latin typeface="Securitas Pro Office" pitchFamily="2" charset="77"/>
                <a:cs typeface="Tahoma"/>
              </a:rPr>
              <a:t>Upper-middle</a:t>
            </a:r>
            <a:endParaRPr sz="1200" b="1" dirty="0">
              <a:latin typeface="Securitas Pro Office" pitchFamily="2" charset="77"/>
              <a:cs typeface="Tahoma"/>
            </a:endParaRPr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4129240A-92B9-5A42-AC84-1CEA2BE30D56}"/>
              </a:ext>
            </a:extLst>
          </p:cNvPr>
          <p:cNvSpPr txBox="1"/>
          <p:nvPr/>
        </p:nvSpPr>
        <p:spPr>
          <a:xfrm>
            <a:off x="9839373" y="2524170"/>
            <a:ext cx="1019209" cy="17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310"/>
              </a:lnSpc>
              <a:spcBef>
                <a:spcPts val="100"/>
              </a:spcBef>
            </a:pPr>
            <a:r>
              <a:rPr lang="en-GB" sz="1200" b="1" spc="-5" dirty="0">
                <a:latin typeface="Securitas Pro Office" pitchFamily="2" charset="77"/>
                <a:cs typeface="Tahoma"/>
              </a:rPr>
              <a:t>Upper</a:t>
            </a:r>
            <a:endParaRPr sz="1200" b="1" dirty="0">
              <a:latin typeface="Securitas Pro Office" pitchFamily="2" charset="77"/>
              <a:cs typeface="Tahoma"/>
            </a:endParaRPr>
          </a:p>
        </p:txBody>
      </p:sp>
      <p:sp>
        <p:nvSpPr>
          <p:cNvPr id="63" name="object 30">
            <a:extLst>
              <a:ext uri="{FF2B5EF4-FFF2-40B4-BE49-F238E27FC236}">
                <a16:creationId xmlns:a16="http://schemas.microsoft.com/office/drawing/2014/main" id="{0A7E19D2-86E9-AB45-AC96-93CC44376B5E}"/>
              </a:ext>
            </a:extLst>
          </p:cNvPr>
          <p:cNvSpPr txBox="1"/>
          <p:nvPr/>
        </p:nvSpPr>
        <p:spPr>
          <a:xfrm>
            <a:off x="327257" y="5639602"/>
            <a:ext cx="2893316" cy="890052"/>
          </a:xfrm>
          <a:prstGeom prst="rect">
            <a:avLst/>
          </a:prstGeom>
        </p:spPr>
        <p:txBody>
          <a:bodyPr vert="horz" wrap="square" lIns="0" tIns="12700" rIns="0" bIns="0" numCol="1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latin typeface="Securitas Pro Office" pitchFamily="2" charset="77"/>
                <a:cs typeface="Tahoma"/>
              </a:rPr>
              <a:t>The median </a:t>
            </a:r>
            <a:r>
              <a:rPr sz="900" b="1" spc="-10" dirty="0">
                <a:latin typeface="Securitas Pro Office" pitchFamily="2" charset="77"/>
                <a:cs typeface="Tahoma"/>
              </a:rPr>
              <a:t>gender </a:t>
            </a:r>
            <a:br>
              <a:rPr lang="en-GB" sz="900" b="1" spc="-10" dirty="0">
                <a:latin typeface="Securitas Pro Office" pitchFamily="2" charset="77"/>
                <a:cs typeface="Tahoma"/>
              </a:rPr>
            </a:br>
            <a:r>
              <a:rPr sz="900" b="1" spc="-10" dirty="0">
                <a:latin typeface="Securitas Pro Office" pitchFamily="2" charset="77"/>
                <a:cs typeface="Tahoma"/>
              </a:rPr>
              <a:t>pay gap </a:t>
            </a:r>
            <a:r>
              <a:rPr sz="900" b="1" dirty="0">
                <a:latin typeface="Securitas Pro Office" pitchFamily="2" charset="77"/>
                <a:cs typeface="Tahoma"/>
              </a:rPr>
              <a:t>by</a:t>
            </a:r>
            <a:r>
              <a:rPr sz="900" b="1" spc="-50" dirty="0">
                <a:latin typeface="Securitas Pro Office" pitchFamily="2" charset="77"/>
                <a:cs typeface="Tahoma"/>
              </a:rPr>
              <a:t> </a:t>
            </a:r>
            <a:r>
              <a:rPr sz="900" b="1" spc="-5" dirty="0">
                <a:latin typeface="Securitas Pro Office" pitchFamily="2" charset="77"/>
                <a:cs typeface="Tahoma"/>
              </a:rPr>
              <a:t>quartiles</a:t>
            </a:r>
            <a:endParaRPr sz="900" b="1" dirty="0">
              <a:latin typeface="Securitas Pro Office" pitchFamily="2" charset="77"/>
              <a:cs typeface="Tahoma"/>
            </a:endParaRPr>
          </a:p>
          <a:p>
            <a:pPr marL="12700">
              <a:lnSpc>
                <a:spcPts val="1415"/>
              </a:lnSpc>
            </a:pPr>
            <a:r>
              <a:rPr sz="900" spc="-5" dirty="0">
                <a:latin typeface="Securitas Pro Office" pitchFamily="2" charset="77"/>
                <a:cs typeface="Tahoma"/>
              </a:rPr>
              <a:t>Lowest quartile</a:t>
            </a:r>
            <a:r>
              <a:rPr sz="900" spc="-30" dirty="0">
                <a:latin typeface="Securitas Pro Office" pitchFamily="2" charset="77"/>
                <a:cs typeface="Tahoma"/>
              </a:rPr>
              <a:t> </a:t>
            </a:r>
            <a:r>
              <a:rPr lang="en-GB" sz="900" spc="-30" dirty="0">
                <a:latin typeface="Securitas Pro Office" pitchFamily="2" charset="77"/>
                <a:cs typeface="Tahoma"/>
              </a:rPr>
              <a:t>-</a:t>
            </a:r>
            <a:r>
              <a:rPr lang="en-GB" sz="900" spc="-5" dirty="0">
                <a:latin typeface="Securitas Pro Office" pitchFamily="2" charset="77"/>
                <a:cs typeface="Tahoma"/>
              </a:rPr>
              <a:t>0.4%</a:t>
            </a:r>
            <a:endParaRPr sz="900" dirty="0">
              <a:latin typeface="Securitas Pro Office" pitchFamily="2" charset="77"/>
              <a:cs typeface="Tahoma"/>
            </a:endParaRPr>
          </a:p>
          <a:p>
            <a:pPr marL="12700" marR="1143635" indent="-635">
              <a:lnSpc>
                <a:spcPct val="100800"/>
              </a:lnSpc>
              <a:spcBef>
                <a:spcPts val="60"/>
              </a:spcBef>
            </a:pPr>
            <a:r>
              <a:rPr sz="900" spc="-5" dirty="0">
                <a:latin typeface="Securitas Pro Office" pitchFamily="2" charset="77"/>
                <a:cs typeface="Tahoma"/>
              </a:rPr>
              <a:t>Lower middle quartile </a:t>
            </a:r>
            <a:r>
              <a:rPr lang="en-GB" sz="900" spc="-5" dirty="0">
                <a:latin typeface="Securitas Pro Office" pitchFamily="2" charset="77"/>
                <a:cs typeface="Tahoma"/>
              </a:rPr>
              <a:t>0.5%</a:t>
            </a:r>
            <a:r>
              <a:rPr sz="900" spc="-5" dirty="0">
                <a:latin typeface="Securitas Pro Office" pitchFamily="2" charset="77"/>
                <a:cs typeface="Tahoma"/>
              </a:rPr>
              <a:t>  Upper middle quartile </a:t>
            </a:r>
            <a:r>
              <a:rPr lang="en-GB" sz="900" spc="-5" dirty="0">
                <a:latin typeface="Securitas Pro Office" pitchFamily="2" charset="77"/>
                <a:cs typeface="Tahoma"/>
              </a:rPr>
              <a:t>-2.5</a:t>
            </a:r>
            <a:r>
              <a:rPr lang="en-GB" sz="900" spc="-10" dirty="0">
                <a:latin typeface="Securitas Pro Office" pitchFamily="2" charset="77"/>
                <a:cs typeface="Tahoma"/>
              </a:rPr>
              <a:t>%</a:t>
            </a:r>
            <a:r>
              <a:rPr sz="900" spc="-10" dirty="0">
                <a:latin typeface="Securitas Pro Office" pitchFamily="2" charset="77"/>
                <a:cs typeface="Tahoma"/>
              </a:rPr>
              <a:t> </a:t>
            </a:r>
            <a:r>
              <a:rPr sz="900" spc="-5" dirty="0">
                <a:latin typeface="Securitas Pro Office" pitchFamily="2" charset="77"/>
                <a:cs typeface="Tahoma"/>
              </a:rPr>
              <a:t>Upper quartile</a:t>
            </a:r>
            <a:r>
              <a:rPr sz="900" dirty="0">
                <a:latin typeface="Securitas Pro Office" pitchFamily="2" charset="77"/>
                <a:cs typeface="Tahoma"/>
              </a:rPr>
              <a:t> </a:t>
            </a:r>
            <a:r>
              <a:rPr lang="en-GB" sz="900" dirty="0">
                <a:latin typeface="Securitas Pro Office" pitchFamily="2" charset="77"/>
                <a:cs typeface="Tahoma"/>
              </a:rPr>
              <a:t>2.2</a:t>
            </a:r>
            <a:r>
              <a:rPr lang="en-GB" sz="900" spc="-5" dirty="0">
                <a:latin typeface="Securitas Pro Office" pitchFamily="2" charset="77"/>
                <a:cs typeface="Tahoma"/>
              </a:rPr>
              <a:t>%</a:t>
            </a:r>
            <a:endParaRPr sz="900" dirty="0">
              <a:latin typeface="Securitas Pro Office" pitchFamily="2" charset="77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896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wo people looking at each other&#10;&#10;Description automatically generated with medium confidence">
            <a:extLst>
              <a:ext uri="{FF2B5EF4-FFF2-40B4-BE49-F238E27FC236}">
                <a16:creationId xmlns:a16="http://schemas.microsoft.com/office/drawing/2014/main" id="{649A2BDA-7FDA-5747-9C5F-4E16DC56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0C02DE-ED4D-BF4E-A072-77FEB6D2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5989636" cy="1309738"/>
          </a:xfrm>
        </p:spPr>
        <p:txBody>
          <a:bodyPr/>
          <a:lstStyle/>
          <a:p>
            <a:r>
              <a:rPr lang="en-GB" sz="4800" dirty="0">
                <a:solidFill>
                  <a:srgbClr val="8D5FFF"/>
                </a:solidFill>
              </a:rPr>
              <a:t>Pay quartile – </a:t>
            </a:r>
            <a:r>
              <a:rPr lang="en-GB" sz="4800" dirty="0"/>
              <a:t>gender pay gap</a:t>
            </a:r>
            <a:endParaRPr lang="en-US" sz="4800" dirty="0">
              <a:solidFill>
                <a:srgbClr val="8D5FFF"/>
              </a:solidFill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DE42F6E-AB9E-FF4D-888C-0E04B8ADDCDF}"/>
              </a:ext>
            </a:extLst>
          </p:cNvPr>
          <p:cNvSpPr txBox="1"/>
          <p:nvPr/>
        </p:nvSpPr>
        <p:spPr>
          <a:xfrm>
            <a:off x="344253" y="5030919"/>
            <a:ext cx="2562929" cy="13392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The </a:t>
            </a:r>
            <a:r>
              <a:rPr sz="1200" spc="-1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gender pay gap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is the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difference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between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the gross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hourly earnings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of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men and</a:t>
            </a:r>
            <a:r>
              <a:rPr sz="1200" spc="-1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women.</a:t>
            </a:r>
            <a:endParaRPr lang="en-GB" sz="1200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en-GB" sz="1200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Overall, </a:t>
            </a: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there 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has </a:t>
            </a: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been a 1.2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% drop </a:t>
            </a: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in 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the </a:t>
            </a:r>
            <a:r>
              <a:rPr lang="en-GB" sz="1200" spc="-1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National 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median pay</a:t>
            </a:r>
            <a:r>
              <a:rPr lang="en-GB" sz="1200" spc="-2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gap.</a:t>
            </a:r>
            <a:endParaRPr lang="en-GB" sz="1200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sz="1200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67403851-97DD-C349-8452-804A9B05F3C3}"/>
              </a:ext>
            </a:extLst>
          </p:cNvPr>
          <p:cNvSpPr txBox="1"/>
          <p:nvPr/>
        </p:nvSpPr>
        <p:spPr>
          <a:xfrm>
            <a:off x="3100420" y="5062314"/>
            <a:ext cx="2412246" cy="13392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At Securitas,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there is a </a:t>
            </a: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-5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%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mean pay </a:t>
            </a:r>
            <a:r>
              <a:rPr sz="1200" spc="-1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gap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and a </a:t>
            </a: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-3.4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%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median pay gap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in </a:t>
            </a:r>
            <a:r>
              <a:rPr sz="1200" spc="-1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favour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of</a:t>
            </a:r>
            <a:r>
              <a:rPr sz="1200" spc="1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women.</a:t>
            </a:r>
            <a:endParaRPr lang="en-GB" sz="1200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en-GB" sz="1200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Our mean </a:t>
            </a:r>
            <a:r>
              <a:rPr lang="en-GB" sz="1200" spc="-1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pay gap is 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still </a:t>
            </a: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in </a:t>
            </a:r>
            <a:r>
              <a:rPr lang="en-GB" sz="1200" spc="-1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favour 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of </a:t>
            </a:r>
            <a:r>
              <a:rPr lang="en-GB"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women.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sz="1200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5772B1-21BC-584A-BA63-5B6BBE4A8F19}"/>
              </a:ext>
            </a:extLst>
          </p:cNvPr>
          <p:cNvSpPr/>
          <p:nvPr/>
        </p:nvSpPr>
        <p:spPr>
          <a:xfrm>
            <a:off x="315914" y="2698267"/>
            <a:ext cx="1274761" cy="1274761"/>
          </a:xfrm>
          <a:prstGeom prst="ellipse">
            <a:avLst/>
          </a:prstGeom>
          <a:solidFill>
            <a:srgbClr val="C2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0F84AE-848B-9B47-92CA-CF30D76760CC}"/>
              </a:ext>
            </a:extLst>
          </p:cNvPr>
          <p:cNvSpPr/>
          <p:nvPr/>
        </p:nvSpPr>
        <p:spPr>
          <a:xfrm>
            <a:off x="1763714" y="2698267"/>
            <a:ext cx="1274761" cy="1274761"/>
          </a:xfrm>
          <a:prstGeom prst="ellipse">
            <a:avLst/>
          </a:prstGeom>
          <a:solidFill>
            <a:srgbClr val="8D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498B72-F014-7B4A-ACD7-881164397DCD}"/>
              </a:ext>
            </a:extLst>
          </p:cNvPr>
          <p:cNvSpPr/>
          <p:nvPr/>
        </p:nvSpPr>
        <p:spPr>
          <a:xfrm>
            <a:off x="3182939" y="2698267"/>
            <a:ext cx="1274761" cy="1274761"/>
          </a:xfrm>
          <a:prstGeom prst="ellipse">
            <a:avLst/>
          </a:prstGeom>
          <a:solidFill>
            <a:srgbClr val="8D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8031CE61-76E3-7644-B83D-F287F566018B}"/>
              </a:ext>
            </a:extLst>
          </p:cNvPr>
          <p:cNvSpPr txBox="1"/>
          <p:nvPr/>
        </p:nvSpPr>
        <p:spPr>
          <a:xfrm>
            <a:off x="3341269" y="2906042"/>
            <a:ext cx="923925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2200" dirty="0">
                <a:latin typeface="Securitas Pro Office Light" pitchFamily="2" charset="77"/>
                <a:cs typeface="Tahoma"/>
              </a:rPr>
              <a:t>-5</a:t>
            </a:r>
            <a:r>
              <a:rPr lang="en-GB" sz="2200" spc="-5" dirty="0">
                <a:latin typeface="Securitas Pro Office Light" pitchFamily="2" charset="77"/>
                <a:cs typeface="Tahoma"/>
              </a:rPr>
              <a:t>%</a:t>
            </a:r>
            <a:br>
              <a:rPr lang="en-GB" sz="2200" dirty="0">
                <a:latin typeface="Securitas Pro Office Light" pitchFamily="2" charset="77"/>
                <a:cs typeface="Tahoma"/>
              </a:rPr>
            </a:br>
            <a:r>
              <a:rPr sz="1200" spc="-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Our</a:t>
            </a:r>
            <a:r>
              <a:rPr sz="1200" spc="-8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mean  </a:t>
            </a:r>
            <a:r>
              <a:rPr sz="1200" spc="-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gender pay</a:t>
            </a:r>
            <a:r>
              <a:rPr sz="1200" spc="-4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spc="-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gap</a:t>
            </a:r>
            <a:endParaRPr sz="1400" dirty="0">
              <a:solidFill>
                <a:srgbClr val="26224C"/>
              </a:solidFill>
              <a:latin typeface="Securitas Pro Office" pitchFamily="2" charset="77"/>
              <a:cs typeface="Tahoma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97F65B5D-8342-0B4A-87E2-D5FC343463BB}"/>
              </a:ext>
            </a:extLst>
          </p:cNvPr>
          <p:cNvSpPr txBox="1"/>
          <p:nvPr/>
        </p:nvSpPr>
        <p:spPr>
          <a:xfrm>
            <a:off x="1795045" y="2906042"/>
            <a:ext cx="1068705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algn="ctr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Securitas Pro Office Light" pitchFamily="2" charset="77"/>
                <a:cs typeface="Tahoma"/>
              </a:rPr>
              <a:t>-</a:t>
            </a:r>
            <a:r>
              <a:rPr lang="en-GB" sz="2200" spc="-5" dirty="0">
                <a:latin typeface="Securitas Pro Office Light" pitchFamily="2" charset="77"/>
                <a:cs typeface="Tahoma"/>
              </a:rPr>
              <a:t>3.4</a:t>
            </a:r>
            <a:r>
              <a:rPr sz="2200" spc="-5" dirty="0">
                <a:latin typeface="Securitas Pro Office Light" pitchFamily="2" charset="77"/>
                <a:cs typeface="Tahoma"/>
              </a:rPr>
              <a:t>%</a:t>
            </a:r>
            <a:br>
              <a:rPr lang="en-GB" sz="2200" dirty="0">
                <a:solidFill>
                  <a:srgbClr val="26224C"/>
                </a:solidFill>
                <a:latin typeface="Securitas Pro Office Light" pitchFamily="2" charset="77"/>
                <a:cs typeface="Tahoma"/>
              </a:rPr>
            </a:br>
            <a:r>
              <a:rPr sz="1200" spc="-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Our</a:t>
            </a:r>
            <a:r>
              <a:rPr sz="1200" spc="-60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spc="-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median  gender pay</a:t>
            </a:r>
            <a:r>
              <a:rPr sz="1200" spc="-30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spc="-5" dirty="0">
                <a:solidFill>
                  <a:srgbClr val="26224C"/>
                </a:solidFill>
                <a:latin typeface="Securitas Pro Office" pitchFamily="2" charset="77"/>
                <a:cs typeface="Tahoma"/>
              </a:rPr>
              <a:t>gap</a:t>
            </a:r>
            <a:endParaRPr sz="1400" dirty="0">
              <a:solidFill>
                <a:srgbClr val="26224C"/>
              </a:solidFill>
              <a:latin typeface="Securitas Pro Office" pitchFamily="2" charset="77"/>
              <a:cs typeface="Tahoma"/>
            </a:endParaRP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F7B5926A-D34C-5B48-BBD8-FB14A62756CA}"/>
              </a:ext>
            </a:extLst>
          </p:cNvPr>
          <p:cNvSpPr txBox="1"/>
          <p:nvPr/>
        </p:nvSpPr>
        <p:spPr>
          <a:xfrm>
            <a:off x="288822" y="2906042"/>
            <a:ext cx="1214755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algn="ctr">
              <a:lnSpc>
                <a:spcPct val="100000"/>
              </a:lnSpc>
              <a:spcBef>
                <a:spcPts val="100"/>
              </a:spcBef>
            </a:pPr>
            <a:r>
              <a:rPr lang="en-GB" sz="2200" spc="-50" dirty="0">
                <a:solidFill>
                  <a:srgbClr val="26224C"/>
                </a:solidFill>
                <a:latin typeface="Securitas Pro Office Light" pitchFamily="2" charset="77"/>
                <a:cs typeface="Tahoma"/>
              </a:rPr>
              <a:t>13.1%</a:t>
            </a:r>
            <a:br>
              <a:rPr lang="en-GB" sz="1650" spc="-50" baseline="50505" dirty="0">
                <a:solidFill>
                  <a:srgbClr val="FF0000"/>
                </a:solidFill>
                <a:latin typeface="Securitas Pro Office Light" pitchFamily="2" charset="77"/>
                <a:cs typeface="Tahoma"/>
              </a:rPr>
            </a:br>
            <a:r>
              <a:rPr sz="120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National  median pay</a:t>
            </a:r>
            <a:r>
              <a:rPr sz="1200" spc="-2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gap</a:t>
            </a:r>
            <a:endParaRPr sz="1400" dirty="0">
              <a:latin typeface="Securitas Pro Office" pitchFamily="2" charset="77"/>
              <a:cs typeface="Tahoma"/>
            </a:endParaRPr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E7C29CD5-21AE-A74D-BBE1-DF6BA0363BCB}"/>
              </a:ext>
            </a:extLst>
          </p:cNvPr>
          <p:cNvSpPr txBox="1"/>
          <p:nvPr/>
        </p:nvSpPr>
        <p:spPr>
          <a:xfrm>
            <a:off x="2354145" y="4348940"/>
            <a:ext cx="1019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800" spc="-5" dirty="0">
                <a:solidFill>
                  <a:srgbClr val="FFFFFF"/>
                </a:solidFill>
                <a:latin typeface="+mj-lt"/>
                <a:cs typeface="Tahoma"/>
              </a:rPr>
              <a:t>Down on </a:t>
            </a:r>
            <a:br>
              <a:rPr lang="en-GB" sz="800" spc="-5" dirty="0">
                <a:solidFill>
                  <a:srgbClr val="FFFFFF"/>
                </a:solidFill>
                <a:latin typeface="+mj-lt"/>
                <a:cs typeface="Tahoma"/>
              </a:rPr>
            </a:br>
            <a:r>
              <a:rPr lang="en-GB" sz="800" spc="-5" dirty="0">
                <a:solidFill>
                  <a:srgbClr val="FFFFFF"/>
                </a:solidFill>
                <a:latin typeface="+mj-lt"/>
                <a:cs typeface="Tahoma"/>
              </a:rPr>
              <a:t>previous year</a:t>
            </a:r>
            <a:endParaRPr sz="800" dirty="0">
              <a:solidFill>
                <a:srgbClr val="FFFFFF"/>
              </a:solidFill>
              <a:latin typeface="+mj-lt"/>
              <a:cs typeface="Tahoma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D10CAB9-F663-C046-B15A-D5A17042D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6424" y="4103700"/>
            <a:ext cx="414550" cy="4145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988EF7-86B7-F74A-AC15-02FA5194E07D}"/>
              </a:ext>
            </a:extLst>
          </p:cNvPr>
          <p:cNvSpPr/>
          <p:nvPr/>
        </p:nvSpPr>
        <p:spPr>
          <a:xfrm>
            <a:off x="2265660" y="4075783"/>
            <a:ext cx="691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0.4% </a:t>
            </a:r>
            <a:endParaRPr lang="en-US" sz="16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0A4378B8-2E86-B54D-BFF4-F24E5585B5E7}"/>
              </a:ext>
            </a:extLst>
          </p:cNvPr>
          <p:cNvSpPr txBox="1"/>
          <p:nvPr/>
        </p:nvSpPr>
        <p:spPr>
          <a:xfrm>
            <a:off x="3647366" y="4353140"/>
            <a:ext cx="1019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800" spc="-5" dirty="0">
                <a:solidFill>
                  <a:srgbClr val="FFFFFF"/>
                </a:solidFill>
                <a:latin typeface="+mj-lt"/>
                <a:cs typeface="Tahoma"/>
              </a:rPr>
              <a:t>Up on</a:t>
            </a:r>
          </a:p>
          <a:p>
            <a:r>
              <a:rPr lang="en-GB" sz="800" spc="-5" dirty="0">
                <a:solidFill>
                  <a:srgbClr val="FFFFFF"/>
                </a:solidFill>
                <a:latin typeface="+mj-lt"/>
                <a:cs typeface="Tahoma"/>
              </a:rPr>
              <a:t>previous year</a:t>
            </a:r>
            <a:endParaRPr sz="800" dirty="0">
              <a:solidFill>
                <a:srgbClr val="FFFFFF"/>
              </a:solidFill>
              <a:latin typeface="+mj-lt"/>
              <a:cs typeface="Tahoma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A718AE6-6608-854A-981B-74480C7B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253182" y="4103700"/>
            <a:ext cx="414550" cy="4145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CBF685-EC5C-4C40-981C-CAD690EB337D}"/>
              </a:ext>
            </a:extLst>
          </p:cNvPr>
          <p:cNvSpPr/>
          <p:nvPr/>
        </p:nvSpPr>
        <p:spPr>
          <a:xfrm>
            <a:off x="3539971" y="4075783"/>
            <a:ext cx="676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0.7% </a:t>
            </a:r>
            <a:endParaRPr lang="en-US" sz="16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44968F4B-511C-D849-96D0-88481BFDFADC}"/>
              </a:ext>
            </a:extLst>
          </p:cNvPr>
          <p:cNvSpPr txBox="1"/>
          <p:nvPr/>
        </p:nvSpPr>
        <p:spPr>
          <a:xfrm>
            <a:off x="584611" y="4231709"/>
            <a:ext cx="1019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spc="-5" dirty="0">
                <a:latin typeface="Securitas Pro Office" pitchFamily="2" charset="77"/>
                <a:cs typeface="Tahoma"/>
              </a:rPr>
              <a:t>*Provisional </a:t>
            </a:r>
            <a:r>
              <a:rPr lang="en-GB" sz="800" dirty="0">
                <a:latin typeface="Securitas Pro Office" pitchFamily="2" charset="77"/>
                <a:cs typeface="Tahoma"/>
              </a:rPr>
              <a:t>ONS 2024 </a:t>
            </a:r>
            <a:r>
              <a:rPr lang="en-GB" sz="800" spc="-5" dirty="0">
                <a:latin typeface="Securitas Pro Office" pitchFamily="2" charset="77"/>
                <a:cs typeface="Tahoma"/>
              </a:rPr>
              <a:t>results</a:t>
            </a:r>
            <a:endParaRPr lang="en-GB" sz="800" dirty="0">
              <a:latin typeface="Securitas Pro Office" pitchFamily="2" charset="77"/>
              <a:cs typeface="Tahoma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FF4D0BE-548A-5E4C-97A6-E71687155E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17256" y="310032"/>
            <a:ext cx="576276" cy="1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3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0C02DE-ED4D-BF4E-A072-77FEB6D2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5989636" cy="1309738"/>
          </a:xfrm>
        </p:spPr>
        <p:txBody>
          <a:bodyPr/>
          <a:lstStyle/>
          <a:p>
            <a:r>
              <a:rPr lang="en-GB" sz="4800" dirty="0">
                <a:solidFill>
                  <a:srgbClr val="8D5FFF"/>
                </a:solidFill>
              </a:rPr>
              <a:t>Bonus pay – </a:t>
            </a:r>
            <a:br>
              <a:rPr lang="en-GB" sz="4800" dirty="0">
                <a:solidFill>
                  <a:srgbClr val="8D5FFF"/>
                </a:solidFill>
              </a:rPr>
            </a:br>
            <a:r>
              <a:rPr lang="en-GB" sz="4800" dirty="0"/>
              <a:t>gender profile</a:t>
            </a:r>
            <a:endParaRPr lang="en-US" sz="4800" dirty="0">
              <a:solidFill>
                <a:srgbClr val="8D5FFF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5772B1-21BC-584A-BA63-5B6BBE4A8F19}"/>
              </a:ext>
            </a:extLst>
          </p:cNvPr>
          <p:cNvSpPr/>
          <p:nvPr/>
        </p:nvSpPr>
        <p:spPr>
          <a:xfrm>
            <a:off x="4980864" y="2778531"/>
            <a:ext cx="1274761" cy="1274761"/>
          </a:xfrm>
          <a:prstGeom prst="ellipse">
            <a:avLst/>
          </a:prstGeom>
          <a:solidFill>
            <a:srgbClr val="554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0F84AE-848B-9B47-92CA-CF30D76760CC}"/>
              </a:ext>
            </a:extLst>
          </p:cNvPr>
          <p:cNvSpPr/>
          <p:nvPr/>
        </p:nvSpPr>
        <p:spPr>
          <a:xfrm>
            <a:off x="6739537" y="2778531"/>
            <a:ext cx="1274761" cy="1274761"/>
          </a:xfrm>
          <a:prstGeom prst="ellipse">
            <a:avLst/>
          </a:prstGeom>
          <a:solidFill>
            <a:srgbClr val="C2B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498B72-F014-7B4A-ACD7-881164397DCD}"/>
              </a:ext>
            </a:extLst>
          </p:cNvPr>
          <p:cNvSpPr/>
          <p:nvPr/>
        </p:nvSpPr>
        <p:spPr>
          <a:xfrm>
            <a:off x="8498210" y="2778531"/>
            <a:ext cx="1274761" cy="1274761"/>
          </a:xfrm>
          <a:prstGeom prst="ellipse">
            <a:avLst/>
          </a:prstGeom>
          <a:solidFill>
            <a:srgbClr val="554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E7C29CD5-21AE-A74D-BBE1-DF6BA0363BCB}"/>
              </a:ext>
            </a:extLst>
          </p:cNvPr>
          <p:cNvSpPr txBox="1"/>
          <p:nvPr/>
        </p:nvSpPr>
        <p:spPr>
          <a:xfrm>
            <a:off x="5497861" y="5189176"/>
            <a:ext cx="1019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800" spc="-5" dirty="0">
                <a:latin typeface="+mj-lt"/>
                <a:cs typeface="Tahoma"/>
              </a:rPr>
              <a:t>Down on </a:t>
            </a:r>
            <a:br>
              <a:rPr lang="en-GB" sz="800" spc="-5" dirty="0">
                <a:latin typeface="+mj-lt"/>
                <a:cs typeface="Tahoma"/>
              </a:rPr>
            </a:br>
            <a:r>
              <a:rPr lang="en-GB" sz="800" spc="-5" dirty="0">
                <a:latin typeface="+mj-lt"/>
                <a:cs typeface="Tahoma"/>
              </a:rPr>
              <a:t>previous year</a:t>
            </a:r>
            <a:endParaRPr sz="800" dirty="0">
              <a:latin typeface="+mj-lt"/>
              <a:cs typeface="Tahoma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D10CAB9-F663-C046-B15A-D5A17042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3996" y="4905871"/>
            <a:ext cx="414550" cy="4145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988EF7-86B7-F74A-AC15-02FA5194E07D}"/>
              </a:ext>
            </a:extLst>
          </p:cNvPr>
          <p:cNvSpPr/>
          <p:nvPr/>
        </p:nvSpPr>
        <p:spPr>
          <a:xfrm>
            <a:off x="5395548" y="4890378"/>
            <a:ext cx="689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0.3% </a:t>
            </a:r>
            <a:endParaRPr lang="en-US" sz="16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BD1C9F-210D-3C48-B6D2-3BE1ABAD42B7}"/>
              </a:ext>
            </a:extLst>
          </p:cNvPr>
          <p:cNvSpPr/>
          <p:nvPr/>
        </p:nvSpPr>
        <p:spPr>
          <a:xfrm>
            <a:off x="10256883" y="2778531"/>
            <a:ext cx="1274761" cy="1274761"/>
          </a:xfrm>
          <a:prstGeom prst="ellipse">
            <a:avLst/>
          </a:prstGeom>
          <a:solidFill>
            <a:srgbClr val="554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4B0B7052-55FD-9244-A3AA-B9D5F83584AC}"/>
              </a:ext>
            </a:extLst>
          </p:cNvPr>
          <p:cNvSpPr txBox="1"/>
          <p:nvPr/>
        </p:nvSpPr>
        <p:spPr>
          <a:xfrm>
            <a:off x="10255654" y="3034446"/>
            <a:ext cx="118999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algn="ctr">
              <a:lnSpc>
                <a:spcPct val="100000"/>
              </a:lnSpc>
              <a:spcBef>
                <a:spcPts val="100"/>
              </a:spcBef>
            </a:pPr>
            <a:r>
              <a:rPr lang="en-GB" sz="2200" spc="-5" dirty="0">
                <a:latin typeface="Securitas Pro Office Light" pitchFamily="2" charset="77"/>
                <a:cs typeface="Tahoma"/>
              </a:rPr>
              <a:t>20.4%</a:t>
            </a:r>
            <a:br>
              <a:rPr lang="en-GB" sz="2200" dirty="0">
                <a:latin typeface="Securitas Pro Office Light" pitchFamily="2" charset="77"/>
                <a:cs typeface="Tahoma"/>
              </a:rPr>
            </a:br>
            <a:r>
              <a:rPr sz="1200" spc="-5" dirty="0">
                <a:latin typeface="Securitas Pro Office Light" pitchFamily="2" charset="77"/>
                <a:cs typeface="Tahoma"/>
              </a:rPr>
              <a:t>Mean</a:t>
            </a:r>
            <a:r>
              <a:rPr sz="1200" spc="-55" dirty="0">
                <a:latin typeface="Securitas Pro Office Light" pitchFamily="2" charset="77"/>
                <a:cs typeface="Tahoma"/>
              </a:rPr>
              <a:t> </a:t>
            </a:r>
            <a:r>
              <a:rPr sz="1200" spc="-5" dirty="0">
                <a:latin typeface="Securitas Pro Office Light" pitchFamily="2" charset="77"/>
                <a:cs typeface="Tahoma"/>
              </a:rPr>
              <a:t>gender  bonus</a:t>
            </a:r>
            <a:r>
              <a:rPr sz="1200" spc="-20" dirty="0">
                <a:latin typeface="Securitas Pro Office Light" pitchFamily="2" charset="77"/>
                <a:cs typeface="Tahoma"/>
              </a:rPr>
              <a:t> </a:t>
            </a:r>
            <a:r>
              <a:rPr sz="1200" spc="-5" dirty="0">
                <a:latin typeface="Securitas Pro Office Light" pitchFamily="2" charset="77"/>
                <a:cs typeface="Tahoma"/>
              </a:rPr>
              <a:t>gap</a:t>
            </a:r>
            <a:endParaRPr sz="1400" dirty="0">
              <a:latin typeface="Securitas Pro Office Light" pitchFamily="2" charset="77"/>
              <a:cs typeface="Tahoma"/>
            </a:endParaRPr>
          </a:p>
        </p:txBody>
      </p:sp>
      <p:sp>
        <p:nvSpPr>
          <p:cNvPr id="31" name="object 25">
            <a:extLst>
              <a:ext uri="{FF2B5EF4-FFF2-40B4-BE49-F238E27FC236}">
                <a16:creationId xmlns:a16="http://schemas.microsoft.com/office/drawing/2014/main" id="{D0BCC4C4-5DA6-C34A-BB8F-E5E26A3D9744}"/>
              </a:ext>
            </a:extLst>
          </p:cNvPr>
          <p:cNvSpPr txBox="1"/>
          <p:nvPr/>
        </p:nvSpPr>
        <p:spPr>
          <a:xfrm>
            <a:off x="5114925" y="2870890"/>
            <a:ext cx="9810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2200" spc="-5" dirty="0">
                <a:latin typeface="Securitas Pro Office Light" pitchFamily="2" charset="77"/>
                <a:cs typeface="Tahoma"/>
              </a:rPr>
              <a:t>24.4%</a:t>
            </a:r>
            <a:br>
              <a:rPr lang="en-GB" sz="2200" dirty="0">
                <a:latin typeface="Securitas Pro Office Light" pitchFamily="2" charset="77"/>
                <a:cs typeface="Tahoma"/>
              </a:rPr>
            </a:br>
            <a:r>
              <a:rPr sz="1200" spc="-5" dirty="0">
                <a:latin typeface="Securitas Pro Office Light" pitchFamily="2" charset="77"/>
                <a:cs typeface="Tahoma"/>
              </a:rPr>
              <a:t>of </a:t>
            </a:r>
            <a:r>
              <a:rPr sz="1200" dirty="0">
                <a:latin typeface="Securitas Pro Office Light" pitchFamily="2" charset="77"/>
                <a:cs typeface="Tahoma"/>
              </a:rPr>
              <a:t>males  received</a:t>
            </a:r>
            <a:r>
              <a:rPr sz="1200" spc="-90" dirty="0">
                <a:latin typeface="Securitas Pro Office Light" pitchFamily="2" charset="77"/>
                <a:cs typeface="Tahoma"/>
              </a:rPr>
              <a:t> </a:t>
            </a:r>
            <a:r>
              <a:rPr sz="1200" dirty="0">
                <a:latin typeface="Securitas Pro Office Light" pitchFamily="2" charset="77"/>
                <a:cs typeface="Tahoma"/>
              </a:rPr>
              <a:t>a  </a:t>
            </a:r>
            <a:r>
              <a:rPr sz="1200" spc="-5" dirty="0">
                <a:latin typeface="Securitas Pro Office Light" pitchFamily="2" charset="77"/>
                <a:cs typeface="Tahoma"/>
              </a:rPr>
              <a:t>company  bonus</a:t>
            </a:r>
            <a:endParaRPr sz="1400" dirty="0">
              <a:latin typeface="Securitas Pro Office Light" pitchFamily="2" charset="77"/>
              <a:cs typeface="Tahoma"/>
            </a:endParaRPr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25D7CCE4-417E-B24F-A491-3AE60ECE4771}"/>
              </a:ext>
            </a:extLst>
          </p:cNvPr>
          <p:cNvSpPr txBox="1"/>
          <p:nvPr/>
        </p:nvSpPr>
        <p:spPr>
          <a:xfrm>
            <a:off x="6886379" y="2854960"/>
            <a:ext cx="9810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2200" spc="-5" dirty="0">
                <a:latin typeface="Securitas Pro Office Light" pitchFamily="2" charset="77"/>
                <a:cs typeface="Tahoma"/>
              </a:rPr>
              <a:t>30.4%</a:t>
            </a:r>
            <a:br>
              <a:rPr lang="en-GB" sz="2200" dirty="0">
                <a:latin typeface="Securitas Pro Office Light" pitchFamily="2" charset="77"/>
                <a:cs typeface="Tahoma"/>
              </a:rPr>
            </a:br>
            <a:r>
              <a:rPr sz="1200" spc="-5" dirty="0">
                <a:latin typeface="Securitas Pro Office Light" pitchFamily="2" charset="77"/>
                <a:cs typeface="Tahoma"/>
              </a:rPr>
              <a:t>of</a:t>
            </a:r>
            <a:r>
              <a:rPr sz="1200" spc="-85" dirty="0">
                <a:latin typeface="Securitas Pro Office Light" pitchFamily="2" charset="77"/>
                <a:cs typeface="Tahoma"/>
              </a:rPr>
              <a:t> </a:t>
            </a:r>
            <a:r>
              <a:rPr sz="1200" dirty="0">
                <a:latin typeface="Securitas Pro Office Light" pitchFamily="2" charset="77"/>
                <a:cs typeface="Tahoma"/>
              </a:rPr>
              <a:t>females  received</a:t>
            </a:r>
            <a:r>
              <a:rPr sz="1200" spc="-80" dirty="0">
                <a:latin typeface="Securitas Pro Office Light" pitchFamily="2" charset="77"/>
                <a:cs typeface="Tahoma"/>
              </a:rPr>
              <a:t> </a:t>
            </a:r>
            <a:r>
              <a:rPr sz="1200" dirty="0">
                <a:latin typeface="Securitas Pro Office Light" pitchFamily="2" charset="77"/>
                <a:cs typeface="Tahoma"/>
              </a:rPr>
              <a:t>a  </a:t>
            </a:r>
            <a:r>
              <a:rPr sz="1200" spc="-5" dirty="0">
                <a:latin typeface="Securitas Pro Office Light" pitchFamily="2" charset="77"/>
                <a:cs typeface="Tahoma"/>
              </a:rPr>
              <a:t>company  bonus</a:t>
            </a:r>
            <a:endParaRPr sz="1400" dirty="0">
              <a:latin typeface="Securitas Pro Office Light" pitchFamily="2" charset="77"/>
              <a:cs typeface="Tahoma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DC8D203F-8C54-A343-ADAF-05903FAC14A5}"/>
              </a:ext>
            </a:extLst>
          </p:cNvPr>
          <p:cNvSpPr txBox="1"/>
          <p:nvPr/>
        </p:nvSpPr>
        <p:spPr>
          <a:xfrm>
            <a:off x="8636581" y="2958065"/>
            <a:ext cx="950594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2200" spc="-5" dirty="0">
                <a:latin typeface="Securitas Pro Office Light" pitchFamily="2" charset="77"/>
                <a:cs typeface="Tahoma"/>
              </a:rPr>
              <a:t>0</a:t>
            </a:r>
            <a:br>
              <a:rPr lang="en-GB" sz="2200" dirty="0">
                <a:latin typeface="Securitas Pro Office Light" pitchFamily="2" charset="77"/>
                <a:cs typeface="Tahoma"/>
              </a:rPr>
            </a:br>
            <a:r>
              <a:rPr sz="1200" spc="-5" dirty="0">
                <a:latin typeface="Securitas Pro Office Light" pitchFamily="2" charset="77"/>
                <a:cs typeface="Tahoma"/>
              </a:rPr>
              <a:t>Median  gender  bonus</a:t>
            </a:r>
            <a:r>
              <a:rPr sz="1200" spc="-75" dirty="0">
                <a:latin typeface="Securitas Pro Office Light" pitchFamily="2" charset="77"/>
                <a:cs typeface="Tahoma"/>
              </a:rPr>
              <a:t> </a:t>
            </a:r>
            <a:r>
              <a:rPr sz="1200" spc="-5" dirty="0">
                <a:latin typeface="Securitas Pro Office Light" pitchFamily="2" charset="77"/>
                <a:cs typeface="Tahoma"/>
              </a:rPr>
              <a:t>gap</a:t>
            </a:r>
            <a:endParaRPr sz="1400" dirty="0">
              <a:latin typeface="Securitas Pro Office Light" pitchFamily="2" charset="77"/>
              <a:cs typeface="Tahoma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321CF397-C8EF-294B-B6EE-F1AED927C1E0}"/>
              </a:ext>
            </a:extLst>
          </p:cNvPr>
          <p:cNvSpPr txBox="1"/>
          <p:nvPr/>
        </p:nvSpPr>
        <p:spPr>
          <a:xfrm>
            <a:off x="1080556" y="2752034"/>
            <a:ext cx="4144474" cy="2522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dirty="0">
                <a:latin typeface="Securitas Pro Office" pitchFamily="2" charset="77"/>
                <a:cs typeface="Tahoma"/>
              </a:rPr>
              <a:t>Securitas has </a:t>
            </a:r>
            <a:r>
              <a:rPr lang="en-GB" sz="1200" dirty="0">
                <a:latin typeface="Securitas Pro Office" pitchFamily="2" charset="77"/>
                <a:cs typeface="Tahoma"/>
              </a:rPr>
              <a:t>a 0%</a:t>
            </a:r>
            <a:r>
              <a:rPr sz="1200" dirty="0">
                <a:latin typeface="Securitas Pro Office" pitchFamily="2" charset="77"/>
                <a:cs typeface="Tahoma"/>
              </a:rPr>
              <a:t> gender pay gap in respect of the  median for bonuses</a:t>
            </a:r>
            <a:r>
              <a:rPr lang="en-GB" sz="1200" dirty="0">
                <a:latin typeface="Securitas Pro Office" pitchFamily="2" charset="77"/>
                <a:cs typeface="Tahoma"/>
              </a:rPr>
              <a:t> (a 93.8% change this year).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en-GB" sz="1200" spc="-10" dirty="0"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GB" sz="1200" dirty="0">
                <a:latin typeface="Securitas Pro Office" pitchFamily="2" charset="77"/>
                <a:cs typeface="Tahoma"/>
              </a:rPr>
              <a:t>The gender pay gap in respect of the mean for 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GB" sz="1200" dirty="0">
                <a:latin typeface="Securitas Pro Office" pitchFamily="2" charset="77"/>
                <a:cs typeface="Tahoma"/>
              </a:rPr>
              <a:t>bonuses  this year is 20.4%.  This is a change from last year of 4.5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%. 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en-GB" sz="1200" spc="-5" dirty="0"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GB" sz="1200" spc="-5" dirty="0">
                <a:latin typeface="Securitas Pro Office" pitchFamily="2" charset="77"/>
                <a:cs typeface="Tahoma"/>
              </a:rPr>
              <a:t>Factors affecting this variance include changes to the bonus scheme where commission is now available to a wider population.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en-GB" sz="1200" spc="-5" dirty="0"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en-GB" sz="1200" spc="-20" dirty="0"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sz="1200" dirty="0">
              <a:latin typeface="Securitas Pro Office" pitchFamily="2" charset="77"/>
              <a:cs typeface="Tahoma"/>
            </a:endParaRPr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76B091C9-DC5E-A645-A88E-5CA83E3C6EBD}"/>
              </a:ext>
            </a:extLst>
          </p:cNvPr>
          <p:cNvSpPr txBox="1"/>
          <p:nvPr/>
        </p:nvSpPr>
        <p:spPr>
          <a:xfrm>
            <a:off x="7189501" y="5189176"/>
            <a:ext cx="1019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800" spc="-5" dirty="0">
                <a:latin typeface="+mj-lt"/>
                <a:cs typeface="Tahoma"/>
              </a:rPr>
              <a:t>Down on </a:t>
            </a:r>
            <a:br>
              <a:rPr lang="en-GB" sz="800" spc="-5" dirty="0">
                <a:latin typeface="+mj-lt"/>
                <a:cs typeface="Tahoma"/>
              </a:rPr>
            </a:br>
            <a:r>
              <a:rPr lang="en-GB" sz="800" spc="-5" dirty="0">
                <a:latin typeface="+mj-lt"/>
                <a:cs typeface="Tahoma"/>
              </a:rPr>
              <a:t>previous year</a:t>
            </a:r>
            <a:endParaRPr sz="800" dirty="0">
              <a:latin typeface="+mj-lt"/>
              <a:cs typeface="Tahoma"/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5FCC9100-91E8-ED4F-BCE6-CE3115B3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5636" y="4905871"/>
            <a:ext cx="414550" cy="4145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007E452-6AB9-C649-A92A-84C9FD7A33F1}"/>
              </a:ext>
            </a:extLst>
          </p:cNvPr>
          <p:cNvSpPr/>
          <p:nvPr/>
        </p:nvSpPr>
        <p:spPr>
          <a:xfrm>
            <a:off x="7087188" y="4890378"/>
            <a:ext cx="52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4% </a:t>
            </a:r>
            <a:endParaRPr lang="en-US" sz="16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CA88F5A1-45C5-934B-B037-BA25CEA5AEAE}"/>
              </a:ext>
            </a:extLst>
          </p:cNvPr>
          <p:cNvSpPr txBox="1"/>
          <p:nvPr/>
        </p:nvSpPr>
        <p:spPr>
          <a:xfrm>
            <a:off x="8990869" y="5189176"/>
            <a:ext cx="1019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800" spc="-5" dirty="0">
                <a:latin typeface="+mj-lt"/>
                <a:cs typeface="Tahoma"/>
              </a:rPr>
              <a:t>Up on </a:t>
            </a:r>
            <a:br>
              <a:rPr lang="en-GB" sz="800" spc="-5" dirty="0">
                <a:latin typeface="+mj-lt"/>
                <a:cs typeface="Tahoma"/>
              </a:rPr>
            </a:br>
            <a:r>
              <a:rPr lang="en-GB" sz="800" spc="-5" dirty="0">
                <a:latin typeface="+mj-lt"/>
                <a:cs typeface="Tahoma"/>
              </a:rPr>
              <a:t>previous year</a:t>
            </a:r>
            <a:endParaRPr sz="800" dirty="0">
              <a:latin typeface="+mj-lt"/>
              <a:cs typeface="Tahoma"/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45939AA-0391-F645-A634-8AEB1292D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596662" y="4894240"/>
            <a:ext cx="414550" cy="41455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0D90547-20C0-5A47-8269-D62744A710E0}"/>
              </a:ext>
            </a:extLst>
          </p:cNvPr>
          <p:cNvSpPr/>
          <p:nvPr/>
        </p:nvSpPr>
        <p:spPr>
          <a:xfrm>
            <a:off x="8888556" y="4890378"/>
            <a:ext cx="801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93.8% </a:t>
            </a:r>
            <a:endParaRPr lang="en-US" sz="1600" dirty="0">
              <a:solidFill>
                <a:srgbClr val="C2B4FC"/>
              </a:solidFill>
              <a:latin typeface="Securitas Pro Office Light" pitchFamily="2" charset="77"/>
            </a:endParaRPr>
          </a:p>
        </p:txBody>
      </p:sp>
      <p:sp>
        <p:nvSpPr>
          <p:cNvPr id="58" name="object 22">
            <a:extLst>
              <a:ext uri="{FF2B5EF4-FFF2-40B4-BE49-F238E27FC236}">
                <a16:creationId xmlns:a16="http://schemas.microsoft.com/office/drawing/2014/main" id="{4C92FA3F-4762-5D4B-B0BA-3B209CCAAB99}"/>
              </a:ext>
            </a:extLst>
          </p:cNvPr>
          <p:cNvSpPr txBox="1"/>
          <p:nvPr/>
        </p:nvSpPr>
        <p:spPr>
          <a:xfrm>
            <a:off x="10764805" y="5189176"/>
            <a:ext cx="101920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800" spc="-5" dirty="0">
                <a:latin typeface="+mj-lt"/>
                <a:cs typeface="Tahoma"/>
              </a:rPr>
              <a:t>Down on </a:t>
            </a:r>
            <a:br>
              <a:rPr lang="en-GB" sz="800" spc="-5" dirty="0">
                <a:latin typeface="+mj-lt"/>
                <a:cs typeface="Tahoma"/>
              </a:rPr>
            </a:br>
            <a:r>
              <a:rPr lang="en-GB" sz="800" spc="-5" dirty="0">
                <a:latin typeface="+mj-lt"/>
                <a:cs typeface="Tahoma"/>
              </a:rPr>
              <a:t>previous year</a:t>
            </a:r>
            <a:endParaRPr sz="800" dirty="0">
              <a:latin typeface="+mj-lt"/>
              <a:cs typeface="Tahoma"/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68BA6C6F-5491-8D49-AB36-CF17348CC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0940" y="4905871"/>
            <a:ext cx="414550" cy="41455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D27D830-8AE0-C243-BD67-2204007E9C19}"/>
              </a:ext>
            </a:extLst>
          </p:cNvPr>
          <p:cNvSpPr/>
          <p:nvPr/>
        </p:nvSpPr>
        <p:spPr>
          <a:xfrm>
            <a:off x="10662492" y="4890378"/>
            <a:ext cx="629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spc="-5" dirty="0">
                <a:solidFill>
                  <a:srgbClr val="C2B4FC"/>
                </a:solidFill>
                <a:latin typeface="Securitas Pro Office Light" pitchFamily="2" charset="77"/>
                <a:cs typeface="Tahoma"/>
              </a:rPr>
              <a:t>4.5%</a:t>
            </a:r>
          </a:p>
        </p:txBody>
      </p:sp>
      <p:pic>
        <p:nvPicPr>
          <p:cNvPr id="62" name="Graphic 61" descr="Man with solid fill">
            <a:extLst>
              <a:ext uri="{FF2B5EF4-FFF2-40B4-BE49-F238E27FC236}">
                <a16:creationId xmlns:a16="http://schemas.microsoft.com/office/drawing/2014/main" id="{17749B00-29B6-B147-B624-2989F2F2C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2936" y="3905699"/>
            <a:ext cx="825051" cy="825051"/>
          </a:xfrm>
          <a:prstGeom prst="rect">
            <a:avLst/>
          </a:prstGeom>
        </p:spPr>
      </p:pic>
      <p:pic>
        <p:nvPicPr>
          <p:cNvPr id="63" name="Graphic 62" descr="Man with solid fill">
            <a:extLst>
              <a:ext uri="{FF2B5EF4-FFF2-40B4-BE49-F238E27FC236}">
                <a16:creationId xmlns:a16="http://schemas.microsoft.com/office/drawing/2014/main" id="{C27B69A4-3ABA-DC47-8EA0-827CFF6D1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4390" y="3909560"/>
            <a:ext cx="825052" cy="825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618FD-0000-9E45-AE5D-C26AF3FBC41A}"/>
              </a:ext>
            </a:extLst>
          </p:cNvPr>
          <p:cNvSpPr txBox="1"/>
          <p:nvPr/>
        </p:nvSpPr>
        <p:spPr>
          <a:xfrm>
            <a:off x="10525826" y="4006724"/>
            <a:ext cx="79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£</a:t>
            </a:r>
          </a:p>
        </p:txBody>
      </p:sp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EA7DC644-27B3-C54D-B746-D408AD2FB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9961" y="3909560"/>
            <a:ext cx="825052" cy="825052"/>
          </a:xfrm>
          <a:prstGeom prst="rect">
            <a:avLst/>
          </a:prstGeom>
        </p:spPr>
      </p:pic>
      <p:pic>
        <p:nvPicPr>
          <p:cNvPr id="65" name="Graphic 64" descr="Man with solid fill">
            <a:extLst>
              <a:ext uri="{FF2B5EF4-FFF2-40B4-BE49-F238E27FC236}">
                <a16:creationId xmlns:a16="http://schemas.microsoft.com/office/drawing/2014/main" id="{F08C68B6-BF99-3448-900D-FD81D3F070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68957" y="3905699"/>
            <a:ext cx="825051" cy="8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5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0C02DE-ED4D-BF4E-A072-77FEB6D2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5989636" cy="1309738"/>
          </a:xfrm>
        </p:spPr>
        <p:txBody>
          <a:bodyPr/>
          <a:lstStyle/>
          <a:p>
            <a:r>
              <a:rPr lang="en-GB" sz="4800" dirty="0">
                <a:solidFill>
                  <a:srgbClr val="8D5FFF"/>
                </a:solidFill>
              </a:rPr>
              <a:t>Gender pay</a:t>
            </a:r>
            <a:br>
              <a:rPr lang="en-GB" sz="4800" dirty="0">
                <a:solidFill>
                  <a:srgbClr val="8D5FFF"/>
                </a:solidFill>
              </a:rPr>
            </a:br>
            <a:r>
              <a:rPr lang="en-GB" sz="4800" dirty="0"/>
              <a:t>report findings</a:t>
            </a:r>
            <a:endParaRPr lang="en-US" sz="4800" dirty="0">
              <a:solidFill>
                <a:srgbClr val="8D5FFF"/>
              </a:solidFill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6D78B895-A050-CB4D-94ED-A1880480E62E}"/>
              </a:ext>
            </a:extLst>
          </p:cNvPr>
          <p:cNvSpPr txBox="1"/>
          <p:nvPr/>
        </p:nvSpPr>
        <p:spPr>
          <a:xfrm>
            <a:off x="315914" y="3429000"/>
            <a:ext cx="2807431" cy="2675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lang="en-US" sz="1200" spc="-5" dirty="0">
                <a:latin typeface="Securitas Pro Office" pitchFamily="2" charset="77"/>
                <a:cs typeface="Tahoma"/>
              </a:rPr>
              <a:t>This is</a:t>
            </a:r>
            <a:r>
              <a:rPr sz="1200" dirty="0">
                <a:latin typeface="Securitas Pro Office" pitchFamily="2" charset="77"/>
                <a:cs typeface="Tahoma"/>
              </a:rPr>
              <a:t> </a:t>
            </a:r>
            <a:r>
              <a:rPr sz="1200" spc="-5" dirty="0">
                <a:latin typeface="Securitas Pro Office" pitchFamily="2" charset="77"/>
                <a:cs typeface="Tahoma"/>
              </a:rPr>
              <a:t>consistent with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 the 2023</a:t>
            </a:r>
            <a:r>
              <a:rPr sz="1200" spc="-5" dirty="0">
                <a:latin typeface="Securitas Pro Office" pitchFamily="2" charset="77"/>
                <a:cs typeface="Tahoma"/>
              </a:rPr>
              <a:t> </a:t>
            </a:r>
            <a:r>
              <a:rPr lang="en-US" sz="1200" spc="-10" dirty="0">
                <a:latin typeface="Securitas Pro Office" pitchFamily="2" charset="77"/>
                <a:cs typeface="Tahoma"/>
              </a:rPr>
              <a:t>data (reported in March 2024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).</a:t>
            </a:r>
          </a:p>
          <a:p>
            <a:pPr marL="12700" marR="5080">
              <a:lnSpc>
                <a:spcPct val="99600"/>
              </a:lnSpc>
              <a:spcBef>
                <a:spcPts val="105"/>
              </a:spcBef>
            </a:pPr>
            <a:endParaRPr lang="en-US" sz="1200" spc="-5" dirty="0"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lang="en-GB" sz="1200" spc="-5" dirty="0">
                <a:latin typeface="Securitas Pro Office" pitchFamily="2" charset="77"/>
                <a:cs typeface="Tahoma"/>
              </a:rPr>
              <a:t>Overall, we </a:t>
            </a:r>
            <a:r>
              <a:rPr lang="en-GB" sz="1200" spc="-10" dirty="0">
                <a:latin typeface="Securitas Pro Office" pitchFamily="2" charset="77"/>
                <a:cs typeface="Tahoma"/>
              </a:rPr>
              <a:t>have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increased our mean gender pay </a:t>
            </a:r>
            <a:r>
              <a:rPr lang="en-GB" sz="1200" dirty="0">
                <a:latin typeface="Securitas Pro Office" pitchFamily="2" charset="77"/>
                <a:cs typeface="Tahoma"/>
              </a:rPr>
              <a:t>gap and decreased our median gender pay gap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and statistically </a:t>
            </a:r>
            <a:r>
              <a:rPr lang="en-GB" sz="1200" spc="-10" dirty="0">
                <a:latin typeface="Securitas Pro Office" pitchFamily="2" charset="77"/>
                <a:cs typeface="Tahoma"/>
              </a:rPr>
              <a:t>there </a:t>
            </a:r>
            <a:r>
              <a:rPr lang="en-GB" sz="1200" dirty="0">
                <a:latin typeface="Securitas Pro Office" pitchFamily="2" charset="77"/>
                <a:cs typeface="Tahoma"/>
              </a:rPr>
              <a:t>is still a slight  gap in </a:t>
            </a:r>
            <a:r>
              <a:rPr lang="en-GB" sz="1200" spc="-10" dirty="0">
                <a:latin typeface="Securitas Pro Office" pitchFamily="2" charset="77"/>
                <a:cs typeface="Tahoma"/>
              </a:rPr>
              <a:t>favour </a:t>
            </a:r>
            <a:r>
              <a:rPr lang="en-GB" sz="1200" dirty="0">
                <a:latin typeface="Securitas Pro Office" pitchFamily="2" charset="77"/>
                <a:cs typeface="Tahoma"/>
              </a:rPr>
              <a:t>of</a:t>
            </a:r>
            <a:r>
              <a:rPr lang="en-GB" sz="1200" spc="-30" dirty="0">
                <a:latin typeface="Securitas Pro Office" pitchFamily="2" charset="77"/>
                <a:cs typeface="Tahoma"/>
              </a:rPr>
              <a:t>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women.</a:t>
            </a:r>
          </a:p>
          <a:p>
            <a:pPr marL="12700" marR="5080">
              <a:lnSpc>
                <a:spcPct val="99600"/>
              </a:lnSpc>
              <a:spcBef>
                <a:spcPts val="105"/>
              </a:spcBef>
            </a:pPr>
            <a:endParaRPr lang="en-GB" sz="1200" spc="-5" dirty="0"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lang="en-US" sz="1200" spc="-10" dirty="0">
                <a:latin typeface="Securitas Pro Office" pitchFamily="2" charset="77"/>
                <a:cs typeface="Tahoma"/>
              </a:rPr>
              <a:t>This is because there are more men in the lowest and lower-middle quartiles than women.</a:t>
            </a:r>
          </a:p>
          <a:p>
            <a:pPr marL="12700" marR="5080">
              <a:lnSpc>
                <a:spcPct val="99600"/>
              </a:lnSpc>
              <a:spcBef>
                <a:spcPts val="105"/>
              </a:spcBef>
            </a:pPr>
            <a:endParaRPr lang="en-GB" sz="1200" dirty="0">
              <a:latin typeface="Securitas Pro Office" pitchFamily="2" charset="77"/>
              <a:cs typeface="Tahoma"/>
            </a:endParaRPr>
          </a:p>
          <a:p>
            <a:pPr marL="12700" marR="5080">
              <a:lnSpc>
                <a:spcPct val="99600"/>
              </a:lnSpc>
              <a:spcBef>
                <a:spcPts val="105"/>
              </a:spcBef>
            </a:pPr>
            <a:endParaRPr sz="1200" dirty="0">
              <a:latin typeface="Securitas Pro Office" pitchFamily="2" charset="77"/>
              <a:cs typeface="Tahom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5AAEBA-8D65-D84D-B5E0-041640ADC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757" y="1"/>
            <a:ext cx="6093583" cy="6858000"/>
          </a:xfrm>
          <a:prstGeom prst="rect">
            <a:avLst/>
          </a:prstGeom>
        </p:spPr>
      </p:pic>
      <p:sp>
        <p:nvSpPr>
          <p:cNvPr id="36" name="object 8">
            <a:extLst>
              <a:ext uri="{FF2B5EF4-FFF2-40B4-BE49-F238E27FC236}">
                <a16:creationId xmlns:a16="http://schemas.microsoft.com/office/drawing/2014/main" id="{D6863223-54D2-4E43-BD5A-ED39ADD2EDDF}"/>
              </a:ext>
            </a:extLst>
          </p:cNvPr>
          <p:cNvSpPr txBox="1"/>
          <p:nvPr/>
        </p:nvSpPr>
        <p:spPr>
          <a:xfrm>
            <a:off x="3205537" y="3429000"/>
            <a:ext cx="2807431" cy="189282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635">
              <a:lnSpc>
                <a:spcPct val="96500"/>
              </a:lnSpc>
              <a:spcBef>
                <a:spcPts val="190"/>
              </a:spcBef>
            </a:pPr>
            <a:r>
              <a:rPr lang="en-US" sz="1200" spc="-5" dirty="0">
                <a:latin typeface="Securitas Pro Office" pitchFamily="2" charset="77"/>
                <a:cs typeface="Tahoma"/>
              </a:rPr>
              <a:t>Where women are under-represented, we see a minor ga</a:t>
            </a:r>
            <a:r>
              <a:rPr sz="1200" spc="-5" dirty="0">
                <a:latin typeface="Securitas Pro Office" pitchFamily="2" charset="77"/>
                <a:cs typeface="Tahoma"/>
              </a:rPr>
              <a:t>p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 which</a:t>
            </a:r>
            <a:r>
              <a:rPr sz="1200" spc="-5" dirty="0">
                <a:latin typeface="Securitas Pro Office" pitchFamily="2" charset="77"/>
                <a:cs typeface="Tahoma"/>
              </a:rPr>
              <a:t> in reality 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equates to</a:t>
            </a:r>
            <a:r>
              <a:rPr sz="1200" spc="-5" dirty="0">
                <a:latin typeface="Securitas Pro Office" pitchFamily="2" charset="77"/>
                <a:cs typeface="Tahoma"/>
              </a:rPr>
              <a:t> just a few pence per hour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. </a:t>
            </a:r>
          </a:p>
          <a:p>
            <a:pPr marL="12700" marR="5080" indent="-635">
              <a:lnSpc>
                <a:spcPct val="96500"/>
              </a:lnSpc>
              <a:spcBef>
                <a:spcPts val="190"/>
              </a:spcBef>
            </a:pPr>
            <a:endParaRPr lang="en-US" sz="1200" spc="-5" dirty="0">
              <a:latin typeface="Securitas Pro Office" pitchFamily="2" charset="77"/>
              <a:cs typeface="Tahoma"/>
            </a:endParaRPr>
          </a:p>
          <a:p>
            <a:pPr marL="12700" marR="5080" indent="-635">
              <a:lnSpc>
                <a:spcPct val="96500"/>
              </a:lnSpc>
              <a:spcBef>
                <a:spcPts val="190"/>
              </a:spcBef>
            </a:pPr>
            <a:r>
              <a:rPr lang="en-GB" sz="1200" spc="-5" dirty="0">
                <a:latin typeface="Securitas Pro Office" pitchFamily="2" charset="77"/>
                <a:cs typeface="Tahoma"/>
              </a:rPr>
              <a:t>Securitas has made </a:t>
            </a:r>
            <a:r>
              <a:rPr lang="en-GB" sz="1200" dirty="0">
                <a:latin typeface="Securitas Pro Office" pitchFamily="2" charset="77"/>
                <a:cs typeface="Tahoma"/>
              </a:rPr>
              <a:t>a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commitment to work </a:t>
            </a:r>
            <a:r>
              <a:rPr lang="en-GB" sz="1200" spc="-10" dirty="0">
                <a:latin typeface="Securitas Pro Office" pitchFamily="2" charset="77"/>
                <a:cs typeface="Tahoma"/>
              </a:rPr>
              <a:t>towards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paying </a:t>
            </a:r>
            <a:r>
              <a:rPr lang="en-GB" sz="1200" dirty="0">
                <a:latin typeface="Securitas Pro Office" pitchFamily="2" charset="77"/>
                <a:cs typeface="Tahoma"/>
              </a:rPr>
              <a:t>all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employees </a:t>
            </a:r>
            <a:r>
              <a:rPr lang="en-GB" sz="1200" spc="-10" dirty="0">
                <a:latin typeface="Securitas Pro Office" pitchFamily="2" charset="77"/>
                <a:cs typeface="Tahoma"/>
              </a:rPr>
              <a:t>the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real  Living </a:t>
            </a:r>
            <a:r>
              <a:rPr lang="en-GB" sz="1200" spc="-15" dirty="0">
                <a:latin typeface="Securitas Pro Office" pitchFamily="2" charset="77"/>
                <a:cs typeface="Tahoma"/>
              </a:rPr>
              <a:t>Wage, at the end of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2024, 82</a:t>
            </a:r>
            <a:r>
              <a:rPr lang="en-GB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% </a:t>
            </a:r>
            <a:r>
              <a:rPr lang="en-GB" sz="1200" dirty="0">
                <a:latin typeface="Securitas Pro Office" pitchFamily="2" charset="77"/>
                <a:cs typeface="Tahoma"/>
              </a:rPr>
              <a:t>of 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our employees were </a:t>
            </a:r>
            <a:r>
              <a:rPr lang="en-GB" sz="1200" dirty="0">
                <a:latin typeface="Securitas Pro Office" pitchFamily="2" charset="77"/>
                <a:cs typeface="Tahoma"/>
              </a:rPr>
              <a:t>paid at least </a:t>
            </a:r>
            <a:r>
              <a:rPr lang="en-GB" sz="1200" spc="-10" dirty="0">
                <a:latin typeface="Securitas Pro Office" pitchFamily="2" charset="77"/>
                <a:cs typeface="Tahoma"/>
              </a:rPr>
              <a:t>the </a:t>
            </a:r>
            <a:r>
              <a:rPr lang="en-GB" sz="1200" spc="-5" dirty="0">
                <a:latin typeface="Securitas Pro Office" pitchFamily="2" charset="77"/>
                <a:cs typeface="Tahoma"/>
              </a:rPr>
              <a:t>real </a:t>
            </a:r>
            <a:r>
              <a:rPr lang="en-GB" sz="1200" dirty="0">
                <a:latin typeface="Securitas Pro Office" pitchFamily="2" charset="77"/>
                <a:cs typeface="Tahoma"/>
              </a:rPr>
              <a:t>Living</a:t>
            </a:r>
            <a:r>
              <a:rPr lang="en-GB" sz="1200" spc="-20" dirty="0">
                <a:latin typeface="Securitas Pro Office" pitchFamily="2" charset="77"/>
                <a:cs typeface="Tahoma"/>
              </a:rPr>
              <a:t> </a:t>
            </a:r>
            <a:r>
              <a:rPr lang="en-GB" sz="1200" spc="-15" dirty="0">
                <a:latin typeface="Securitas Pro Office" pitchFamily="2" charset="77"/>
                <a:cs typeface="Tahoma"/>
              </a:rPr>
              <a:t>Wage.</a:t>
            </a:r>
            <a:endParaRPr lang="en-GB" sz="1200" dirty="0">
              <a:latin typeface="Securitas Pro Office" pitchFamily="2" charset="77"/>
              <a:cs typeface="Tahoma"/>
            </a:endParaRPr>
          </a:p>
          <a:p>
            <a:pPr marL="12700" marR="5080" indent="-635">
              <a:lnSpc>
                <a:spcPct val="96500"/>
              </a:lnSpc>
              <a:spcBef>
                <a:spcPts val="190"/>
              </a:spcBef>
            </a:pPr>
            <a:endParaRPr sz="1200" spc="-5" dirty="0">
              <a:latin typeface="Securitas Pro Office" pitchFamily="2" charset="77"/>
              <a:cs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FA6FB-D180-134C-A715-E16A1D2B0F00}"/>
              </a:ext>
            </a:extLst>
          </p:cNvPr>
          <p:cNvSpPr/>
          <p:nvPr/>
        </p:nvSpPr>
        <p:spPr>
          <a:xfrm>
            <a:off x="219823" y="2609781"/>
            <a:ext cx="473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pc="-5" dirty="0">
                <a:latin typeface="Securitas Pro Office" pitchFamily="2" charset="77"/>
                <a:cs typeface="Tahoma"/>
              </a:rPr>
              <a:t>In the 2024 data (reported April 2025) </a:t>
            </a:r>
            <a:r>
              <a:rPr lang="en-GB" sz="1600" spc="-10" dirty="0">
                <a:latin typeface="Securitas Pro Office" pitchFamily="2" charset="77"/>
                <a:cs typeface="Tahoma"/>
              </a:rPr>
              <a:t>there </a:t>
            </a:r>
            <a:r>
              <a:rPr lang="en-GB" sz="1600" spc="-5" dirty="0">
                <a:latin typeface="Securitas Pro Office" pitchFamily="2" charset="77"/>
                <a:cs typeface="Tahoma"/>
              </a:rPr>
              <a:t>was no gender pay </a:t>
            </a:r>
            <a:r>
              <a:rPr lang="en-GB" sz="1600" dirty="0">
                <a:latin typeface="Securitas Pro Office" pitchFamily="2" charset="77"/>
                <a:cs typeface="Tahoma"/>
              </a:rPr>
              <a:t>gap in </a:t>
            </a:r>
            <a:r>
              <a:rPr lang="en-GB" sz="1600" spc="-10" dirty="0">
                <a:latin typeface="Securitas Pro Office" pitchFamily="2" charset="77"/>
                <a:cs typeface="Tahoma"/>
              </a:rPr>
              <a:t>favour </a:t>
            </a:r>
            <a:r>
              <a:rPr lang="en-GB" sz="1600" dirty="0">
                <a:latin typeface="Securitas Pro Office" pitchFamily="2" charset="77"/>
                <a:cs typeface="Tahoma"/>
              </a:rPr>
              <a:t>of </a:t>
            </a:r>
            <a:r>
              <a:rPr lang="en-GB" sz="1600" spc="-5" dirty="0">
                <a:latin typeface="Securitas Pro Office" pitchFamily="2" charset="77"/>
                <a:cs typeface="Tahoma"/>
              </a:rPr>
              <a:t>men </a:t>
            </a:r>
            <a:r>
              <a:rPr lang="en-GB" sz="1600" dirty="0">
                <a:latin typeface="Securitas Pro Office" pitchFamily="2" charset="77"/>
                <a:cs typeface="Tahoma"/>
              </a:rPr>
              <a:t>at </a:t>
            </a:r>
            <a:r>
              <a:rPr lang="en-GB" sz="1600" spc="-5" dirty="0">
                <a:latin typeface="Securitas Pro Office" pitchFamily="2" charset="77"/>
                <a:cs typeface="Tahoma"/>
              </a:rPr>
              <a:t>Securitas. 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D7F97-4294-6043-BDEF-49AA4BBCC9F0}"/>
              </a:ext>
            </a:extLst>
          </p:cNvPr>
          <p:cNvCxnSpPr>
            <a:cxnSpLocks/>
          </p:cNvCxnSpPr>
          <p:nvPr/>
        </p:nvCxnSpPr>
        <p:spPr>
          <a:xfrm flipH="1" flipV="1">
            <a:off x="6421348" y="3535681"/>
            <a:ext cx="2586" cy="3008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8198D1-F528-0448-AB9E-C9DE89B7BF76}"/>
              </a:ext>
            </a:extLst>
          </p:cNvPr>
          <p:cNvSpPr/>
          <p:nvPr/>
        </p:nvSpPr>
        <p:spPr>
          <a:xfrm>
            <a:off x="6423934" y="3900850"/>
            <a:ext cx="14200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Securitas Pro Office" pitchFamily="2" charset="77"/>
                <a:cs typeface="Tahoma"/>
              </a:rPr>
              <a:t>of </a:t>
            </a:r>
            <a:r>
              <a:rPr lang="en-GB" sz="1000" spc="-5" dirty="0">
                <a:latin typeface="Securitas Pro Office" pitchFamily="2" charset="77"/>
                <a:cs typeface="Tahoma"/>
              </a:rPr>
              <a:t>our employees were </a:t>
            </a:r>
            <a:r>
              <a:rPr lang="en-GB" sz="1000" dirty="0">
                <a:latin typeface="Securitas Pro Office" pitchFamily="2" charset="77"/>
                <a:cs typeface="Tahoma"/>
              </a:rPr>
              <a:t>paid at least </a:t>
            </a:r>
            <a:r>
              <a:rPr lang="en-GB" sz="1000" spc="-10" dirty="0">
                <a:latin typeface="Securitas Pro Office" pitchFamily="2" charset="77"/>
                <a:cs typeface="Tahoma"/>
              </a:rPr>
              <a:t>the </a:t>
            </a:r>
            <a:r>
              <a:rPr lang="en-GB" sz="1000" spc="-5" dirty="0">
                <a:latin typeface="Securitas Pro Office" pitchFamily="2" charset="77"/>
                <a:cs typeface="Tahoma"/>
              </a:rPr>
              <a:t>real </a:t>
            </a:r>
            <a:r>
              <a:rPr lang="en-GB" sz="1000" dirty="0">
                <a:latin typeface="Securitas Pro Office" pitchFamily="2" charset="77"/>
                <a:cs typeface="Tahoma"/>
              </a:rPr>
              <a:t>Living</a:t>
            </a:r>
            <a:r>
              <a:rPr lang="en-GB" sz="1000" spc="-20" dirty="0">
                <a:latin typeface="Securitas Pro Office" pitchFamily="2" charset="77"/>
                <a:cs typeface="Tahoma"/>
              </a:rPr>
              <a:t> </a:t>
            </a:r>
            <a:r>
              <a:rPr lang="en-GB" sz="1000" spc="-15" dirty="0">
                <a:latin typeface="Securitas Pro Office" pitchFamily="2" charset="77"/>
                <a:cs typeface="Tahoma"/>
              </a:rPr>
              <a:t>Wage.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0F16ED-4FF2-C243-89A5-4279A1CE3227}"/>
              </a:ext>
            </a:extLst>
          </p:cNvPr>
          <p:cNvSpPr/>
          <p:nvPr/>
        </p:nvSpPr>
        <p:spPr>
          <a:xfrm>
            <a:off x="6408858" y="3429000"/>
            <a:ext cx="988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pc="-5" dirty="0">
                <a:solidFill>
                  <a:srgbClr val="FFFFFF"/>
                </a:solidFill>
                <a:latin typeface="Securitas Pro Office Light" pitchFamily="2" charset="77"/>
                <a:cs typeface="Tahoma"/>
              </a:rPr>
              <a:t>82% </a:t>
            </a:r>
            <a:endParaRPr lang="en-US" sz="2800" dirty="0">
              <a:solidFill>
                <a:srgbClr val="FFFFFF"/>
              </a:solidFill>
              <a:latin typeface="Securitas Pro Office Light" pitchFamily="2" charset="77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792E73E-3EF6-704B-A849-D420B9E94B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7256" y="310032"/>
            <a:ext cx="576276" cy="1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0C02DE-ED4D-BF4E-A072-77FEB6D2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560439"/>
            <a:ext cx="5989636" cy="1356851"/>
          </a:xfrm>
        </p:spPr>
        <p:txBody>
          <a:bodyPr/>
          <a:lstStyle/>
          <a:p>
            <a:r>
              <a:rPr lang="en-GB" sz="4800" dirty="0">
                <a:solidFill>
                  <a:srgbClr val="8D5FFF"/>
                </a:solidFill>
              </a:rPr>
              <a:t>Addressing the gender pay gap</a:t>
            </a:r>
            <a:endParaRPr lang="en-US" sz="4800" dirty="0">
              <a:solidFill>
                <a:srgbClr val="8D5FFF"/>
              </a:solidFill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6D78B895-A050-CB4D-94ED-A1880480E62E}"/>
              </a:ext>
            </a:extLst>
          </p:cNvPr>
          <p:cNvSpPr txBox="1"/>
          <p:nvPr/>
        </p:nvSpPr>
        <p:spPr>
          <a:xfrm>
            <a:off x="186468" y="2477729"/>
            <a:ext cx="5485795" cy="4138505"/>
          </a:xfrm>
          <a:prstGeom prst="rect">
            <a:avLst/>
          </a:prstGeom>
        </p:spPr>
        <p:txBody>
          <a:bodyPr vert="horz" wrap="square" lIns="0" tIns="13335" rIns="0" bIns="0" numCol="2" spcCol="216000" rtlCol="0">
            <a:spAutoFit/>
          </a:bodyPr>
          <a:lstStyle/>
          <a:p>
            <a:pPr marR="107950">
              <a:spcBef>
                <a:spcPts val="114"/>
              </a:spcBef>
              <a:spcAft>
                <a:spcPts val="600"/>
              </a:spcAft>
            </a:pP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Our work to date includes:</a:t>
            </a: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Introducing a job evaluation &amp; market review tool for our indirect roles, this ensures that jobs are evaluated consistently &amp; fairly</a:t>
            </a: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Using “gender decoder” software in recruitment to avoid gender bias</a:t>
            </a:r>
          </a:p>
          <a:p>
            <a:pPr marL="297815" marR="69215" indent="-285750">
              <a:lnSpc>
                <a:spcPct val="101400"/>
              </a:lnSpc>
              <a:spcBef>
                <a:spcPts val="480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Our accelerator </a:t>
            </a:r>
            <a:r>
              <a:rPr lang="en-US" sz="1200" spc="-5" dirty="0" err="1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programme</a:t>
            </a: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is a career development </a:t>
            </a:r>
            <a:r>
              <a:rPr lang="en-US" sz="1200" spc="-5" dirty="0" err="1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programme</a:t>
            </a: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for people with protected characteristics who are committed to improving career opportunities &amp; addressing perceived barriers</a:t>
            </a:r>
            <a:br>
              <a:rPr lang="en-US" sz="1200" spc="-5" dirty="0">
                <a:latin typeface="Securitas Pro Office" pitchFamily="2" charset="77"/>
                <a:cs typeface="Tahoma"/>
              </a:rPr>
            </a:br>
            <a:br>
              <a:rPr lang="en-US" sz="1200" spc="-5" dirty="0">
                <a:latin typeface="Securitas Pro Office" pitchFamily="2" charset="77"/>
                <a:cs typeface="Tahoma"/>
              </a:rPr>
            </a:br>
            <a:r>
              <a:rPr lang="en-US" sz="1200" spc="-5" dirty="0">
                <a:latin typeface="Securitas Pro Office" pitchFamily="2" charset="77"/>
                <a:cs typeface="Tahoma"/>
              </a:rPr>
              <a:t>Continuing with our coaching &amp; mentoring </a:t>
            </a:r>
            <a:r>
              <a:rPr lang="en-US" sz="1200" spc="-5" dirty="0" err="1">
                <a:latin typeface="Securitas Pro Office" pitchFamily="2" charset="77"/>
                <a:cs typeface="Tahoma"/>
              </a:rPr>
              <a:t>programme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.  This brings a wealth of expertise from various fields, offering </a:t>
            </a:r>
            <a:r>
              <a:rPr lang="en-US" sz="1200" spc="-5" dirty="0" err="1">
                <a:latin typeface="Securitas Pro Office" pitchFamily="2" charset="77"/>
                <a:cs typeface="Tahoma"/>
              </a:rPr>
              <a:t>personalised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 insights &amp; support to help employees navigate challenges &amp; achieve their goals</a:t>
            </a:r>
            <a:endParaRPr lang="en-US" sz="1200" dirty="0">
              <a:latin typeface="Securitas Pro Office" pitchFamily="2" charset="77"/>
              <a:cs typeface="Tahoma"/>
            </a:endParaRPr>
          </a:p>
          <a:p>
            <a:pPr marL="297815" marR="283845" indent="-285750">
              <a:lnSpc>
                <a:spcPct val="101400"/>
              </a:lnSpc>
              <a:spcBef>
                <a:spcPts val="75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200" dirty="0">
                <a:latin typeface="Securitas Pro Office" pitchFamily="2" charset="77"/>
                <a:cs typeface="Tahoma"/>
              </a:rPr>
              <a:t>Achieving 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accreditation </a:t>
            </a:r>
            <a:r>
              <a:rPr lang="en-US" sz="1200" dirty="0">
                <a:latin typeface="Securitas Pro Office" pitchFamily="2" charset="77"/>
                <a:cs typeface="Tahoma"/>
              </a:rPr>
              <a:t>as a </a:t>
            </a:r>
            <a:r>
              <a:rPr lang="en-US" sz="1200" spc="-50" dirty="0">
                <a:latin typeface="Securitas Pro Office" pitchFamily="2" charset="77"/>
                <a:cs typeface="Tahoma"/>
              </a:rPr>
              <a:t>Top  </a:t>
            </a:r>
            <a:r>
              <a:rPr lang="en-US" sz="1200" spc="-5" dirty="0">
                <a:latin typeface="Securitas Pro Office" pitchFamily="2" charset="77"/>
                <a:cs typeface="Tahoma"/>
              </a:rPr>
              <a:t>Employer every year since 2020</a:t>
            </a:r>
          </a:p>
          <a:p>
            <a:pPr marL="297815" marR="283845" indent="-285750">
              <a:lnSpc>
                <a:spcPct val="101400"/>
              </a:lnSpc>
              <a:spcBef>
                <a:spcPts val="75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200" dirty="0">
                <a:latin typeface="Securitas Pro Office" pitchFamily="2" charset="77"/>
                <a:cs typeface="Tahoma"/>
              </a:rPr>
              <a:t>Improving policies that predominantly  impact  women such as menopause support, enhanced maternity pay &amp; flexible working</a:t>
            </a:r>
          </a:p>
          <a:p>
            <a:pPr marL="297815" marR="283845" indent="-285750">
              <a:lnSpc>
                <a:spcPct val="101400"/>
              </a:lnSpc>
              <a:spcBef>
                <a:spcPts val="75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1200" dirty="0">
                <a:latin typeface="Securitas Pro Office" pitchFamily="2" charset="77"/>
                <a:cs typeface="Tahoma"/>
              </a:rPr>
              <a:t>STEM </a:t>
            </a:r>
            <a:r>
              <a:rPr lang="en-US" sz="1200" dirty="0" err="1">
                <a:latin typeface="Securitas Pro Office" pitchFamily="2" charset="77"/>
                <a:cs typeface="Tahoma"/>
              </a:rPr>
              <a:t>programme</a:t>
            </a:r>
            <a:r>
              <a:rPr lang="en-US" sz="1200" dirty="0">
                <a:latin typeface="Securitas Pro Office" pitchFamily="2" charset="77"/>
                <a:cs typeface="Tahoma"/>
              </a:rPr>
              <a:t> implemented in BAE electronic solutions providing internal development opportunities to lever 2 and 3 qualifications in engineering</a:t>
            </a:r>
          </a:p>
          <a:p>
            <a:pPr marL="297815" marR="69215" indent="-285750">
              <a:lnSpc>
                <a:spcPct val="101400"/>
              </a:lnSpc>
              <a:spcBef>
                <a:spcPts val="480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en-US" sz="1200" spc="-5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5AAEBA-8D65-D84D-B5E0-041640ADC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907"/>
          <a:stretch/>
        </p:blipFill>
        <p:spPr>
          <a:xfrm>
            <a:off x="6179035" y="0"/>
            <a:ext cx="77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DFA6FB-D180-134C-A715-E16A1D2B0F00}"/>
              </a:ext>
            </a:extLst>
          </p:cNvPr>
          <p:cNvSpPr/>
          <p:nvPr/>
        </p:nvSpPr>
        <p:spPr>
          <a:xfrm>
            <a:off x="268034" y="1745606"/>
            <a:ext cx="5404229" cy="732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lang="en-US" sz="14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We are continuing our work to achieve a gender balanced workforce, attracting  people from a wide range of diverse backgrounds.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CCBB006-CA38-9347-9AA9-2578C2D44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7256" y="310032"/>
            <a:ext cx="576276" cy="1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92A6E-CED2-A2BF-9D12-34849F56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6D1C25-63D8-A2D9-7E61-077A2436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560439"/>
            <a:ext cx="5989636" cy="1356851"/>
          </a:xfrm>
        </p:spPr>
        <p:txBody>
          <a:bodyPr/>
          <a:lstStyle/>
          <a:p>
            <a:r>
              <a:rPr lang="en-GB" sz="4800" dirty="0">
                <a:solidFill>
                  <a:srgbClr val="8D5FFF"/>
                </a:solidFill>
              </a:rPr>
              <a:t>Addressing the gender pay gap</a:t>
            </a:r>
            <a:endParaRPr lang="en-US" sz="4800" dirty="0">
              <a:solidFill>
                <a:srgbClr val="8D5FFF"/>
              </a:solidFill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A4E4F93F-0E5C-C491-413E-0AF78E76C6CC}"/>
              </a:ext>
            </a:extLst>
          </p:cNvPr>
          <p:cNvSpPr txBox="1"/>
          <p:nvPr/>
        </p:nvSpPr>
        <p:spPr>
          <a:xfrm>
            <a:off x="186468" y="2477729"/>
            <a:ext cx="5485795" cy="4755213"/>
          </a:xfrm>
          <a:prstGeom prst="rect">
            <a:avLst/>
          </a:prstGeom>
        </p:spPr>
        <p:txBody>
          <a:bodyPr vert="horz" wrap="square" lIns="0" tIns="13335" rIns="0" bIns="0" numCol="2" spcCol="216000" rtlCol="0">
            <a:spAutoFit/>
          </a:bodyPr>
          <a:lstStyle/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Aspiration to increase the ratio of women at every level of our </a:t>
            </a:r>
            <a:r>
              <a:rPr lang="en-US" sz="1200" spc="-5" dirty="0" err="1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organisation</a:t>
            </a:r>
            <a:endParaRPr lang="en-US" sz="1200" spc="-5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Review of recruitment advertising, </a:t>
            </a:r>
            <a:r>
              <a:rPr lang="en-US" sz="1200" spc="-5" dirty="0" err="1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utilising</a:t>
            </a: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 data available to us, making our advertising more attractive to women and drawing attention to traits that are important of security roles of today</a:t>
            </a: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Continue to roll out the job evaluation &amp; market review tool for our direct roles, this will  ensure </a:t>
            </a:r>
            <a:r>
              <a:rPr lang="en-US" sz="1200" spc="-5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that all </a:t>
            </a: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jobs are evaluated consistently &amp; fairly</a:t>
            </a: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Sharing our STEM programme experience and expanding the programme in collaboration with Securitas Technology</a:t>
            </a: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spc="-5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spc="-5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spc="-5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298450" marR="107950" indent="-285750">
              <a:lnSpc>
                <a:spcPct val="99000"/>
              </a:lnSpc>
              <a:spcBef>
                <a:spcPts val="11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Utilising apprenticeships for parent or menopause returners to the workplace - reviewing the utilisation of local learning centres (ensuring we consider how we can do something similar where there are different apprenticeship levy rules - Scotland and NI)</a:t>
            </a:r>
            <a:endParaRPr lang="en-US" sz="1200" spc="-5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  <a:p>
            <a:pPr marL="297815" marR="69215" indent="-285750">
              <a:lnSpc>
                <a:spcPct val="101400"/>
              </a:lnSpc>
              <a:spcBef>
                <a:spcPts val="480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GB" sz="1200" dirty="0"/>
              <a:t>Exploring whether there are any charities or companies that help women join the Security industry or return to the workplace that we could gift our apprenticeship levy to</a:t>
            </a:r>
            <a:br>
              <a:rPr lang="en-US" sz="1200" spc="-5" dirty="0">
                <a:latin typeface="Securitas Pro Office" pitchFamily="2" charset="77"/>
                <a:cs typeface="Tahoma"/>
              </a:rPr>
            </a:br>
            <a:br>
              <a:rPr lang="en-US" sz="1200" spc="-5" dirty="0">
                <a:latin typeface="Securitas Pro Office" pitchFamily="2" charset="77"/>
                <a:cs typeface="Tahoma"/>
              </a:rPr>
            </a:br>
            <a:r>
              <a:rPr lang="en-US" sz="12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Review of flexible working options and opportunities</a:t>
            </a:r>
          </a:p>
          <a:p>
            <a:pPr marL="297815" marR="69215" indent="-285750">
              <a:lnSpc>
                <a:spcPct val="101400"/>
              </a:lnSpc>
              <a:spcBef>
                <a:spcPts val="480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en-US" sz="1200" dirty="0">
              <a:latin typeface="Securitas Pro Office" pitchFamily="2" charset="77"/>
              <a:cs typeface="Tahoma"/>
            </a:endParaRPr>
          </a:p>
          <a:p>
            <a:pPr marL="297815" marR="69215" indent="-285750">
              <a:lnSpc>
                <a:spcPct val="101400"/>
              </a:lnSpc>
              <a:spcBef>
                <a:spcPts val="480"/>
              </a:spcBef>
              <a:spcAft>
                <a:spcPts val="600"/>
              </a:spcAft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en-US" sz="1200" spc="-5" dirty="0">
              <a:solidFill>
                <a:srgbClr val="FFFFFF"/>
              </a:solidFill>
              <a:latin typeface="Securitas Pro Office" pitchFamily="2" charset="77"/>
              <a:cs typeface="Tahoma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A0E877A-AE80-E723-BE84-1B784891F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907"/>
          <a:stretch/>
        </p:blipFill>
        <p:spPr>
          <a:xfrm>
            <a:off x="6179035" y="0"/>
            <a:ext cx="77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3A033C-C331-00C5-4CA2-685D44BFBE2F}"/>
              </a:ext>
            </a:extLst>
          </p:cNvPr>
          <p:cNvSpPr/>
          <p:nvPr/>
        </p:nvSpPr>
        <p:spPr>
          <a:xfrm>
            <a:off x="268034" y="1745606"/>
            <a:ext cx="5404229" cy="51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lang="en-US" sz="1400" spc="-5" dirty="0">
                <a:solidFill>
                  <a:srgbClr val="FFFFFF"/>
                </a:solidFill>
                <a:latin typeface="Securitas Pro Office" pitchFamily="2" charset="77"/>
                <a:cs typeface="Tahoma"/>
              </a:rPr>
              <a:t>We have the highest level of females in senior leadership roles than ever before and our next steps are: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BF1E10F-0B7D-C9E2-29DC-81207890B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7256" y="310032"/>
            <a:ext cx="576276" cy="1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777E134-E15D-C84C-AF6C-DB84832A48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8670771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7724DD-4271-8640-BC13-FD18BF3938AB}"/>
              </a:ext>
            </a:extLst>
          </p:cNvPr>
          <p:cNvCxnSpPr>
            <a:cxnSpLocks/>
          </p:cNvCxnSpPr>
          <p:nvPr/>
        </p:nvCxnSpPr>
        <p:spPr>
          <a:xfrm>
            <a:off x="1677786" y="5095410"/>
            <a:ext cx="19720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F0A1D9E6-EEE5-D149-BA43-9C05A30ABD6B}"/>
              </a:ext>
            </a:extLst>
          </p:cNvPr>
          <p:cNvSpPr/>
          <p:nvPr/>
        </p:nvSpPr>
        <p:spPr>
          <a:xfrm>
            <a:off x="1576186" y="4008912"/>
            <a:ext cx="451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224C"/>
                </a:solidFill>
                <a:ea typeface="+mn-lt"/>
                <a:cs typeface="+mn-lt"/>
              </a:rPr>
              <a:t>Guide us in our daily business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304AA0-2C28-CC44-8D3E-A07764E4A18A}"/>
              </a:ext>
            </a:extLst>
          </p:cNvPr>
          <p:cNvSpPr/>
          <p:nvPr/>
        </p:nvSpPr>
        <p:spPr>
          <a:xfrm>
            <a:off x="1576186" y="4653441"/>
            <a:ext cx="2183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000" b="1" dirty="0">
                <a:solidFill>
                  <a:srgbClr val="8D5FFF"/>
                </a:solidFill>
              </a:rPr>
              <a:t>Integrity</a:t>
            </a:r>
            <a:endParaRPr lang="en-US" sz="2000" b="1" dirty="0">
              <a:solidFill>
                <a:srgbClr val="8D5FFF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B6AA13-67D9-3C40-B750-35469ABBD1A7}"/>
              </a:ext>
            </a:extLst>
          </p:cNvPr>
          <p:cNvSpPr txBox="1">
            <a:spLocks/>
          </p:cNvSpPr>
          <p:nvPr/>
        </p:nvSpPr>
        <p:spPr>
          <a:xfrm>
            <a:off x="167857" y="3404154"/>
            <a:ext cx="5989636" cy="7386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8D5FFF"/>
                </a:solidFill>
              </a:rPr>
              <a:t>Our values</a:t>
            </a:r>
            <a:endParaRPr lang="en-US" sz="4800" b="1" dirty="0">
              <a:solidFill>
                <a:srgbClr val="8D5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39EFF1-D29F-8A42-873A-F928635F6B8C}"/>
              </a:ext>
            </a:extLst>
          </p:cNvPr>
          <p:cNvCxnSpPr>
            <a:cxnSpLocks/>
          </p:cNvCxnSpPr>
          <p:nvPr/>
        </p:nvCxnSpPr>
        <p:spPr>
          <a:xfrm>
            <a:off x="3856210" y="5095410"/>
            <a:ext cx="19720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C25DDE5-DDD3-E34C-A4F6-BB076B4B6CC8}"/>
              </a:ext>
            </a:extLst>
          </p:cNvPr>
          <p:cNvSpPr/>
          <p:nvPr/>
        </p:nvSpPr>
        <p:spPr>
          <a:xfrm>
            <a:off x="3754610" y="4653441"/>
            <a:ext cx="2183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000" b="1" dirty="0">
                <a:solidFill>
                  <a:srgbClr val="8D5FFF"/>
                </a:solidFill>
              </a:rPr>
              <a:t>Vigilance</a:t>
            </a:r>
            <a:endParaRPr lang="en-US" sz="2000" b="1" dirty="0">
              <a:solidFill>
                <a:srgbClr val="8D5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DEA509-EB22-354A-9BB4-69ABD9C81FD1}"/>
              </a:ext>
            </a:extLst>
          </p:cNvPr>
          <p:cNvCxnSpPr>
            <a:cxnSpLocks/>
          </p:cNvCxnSpPr>
          <p:nvPr/>
        </p:nvCxnSpPr>
        <p:spPr>
          <a:xfrm>
            <a:off x="5994293" y="5095410"/>
            <a:ext cx="19720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4A04D6A-9B8D-D94B-A35A-9F47E894E7D0}"/>
              </a:ext>
            </a:extLst>
          </p:cNvPr>
          <p:cNvSpPr/>
          <p:nvPr/>
        </p:nvSpPr>
        <p:spPr>
          <a:xfrm>
            <a:off x="5892693" y="4653441"/>
            <a:ext cx="2183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000" b="1" dirty="0">
                <a:solidFill>
                  <a:srgbClr val="8D5FFF"/>
                </a:solidFill>
              </a:rPr>
              <a:t>Helpfulness</a:t>
            </a:r>
            <a:endParaRPr lang="en-US" sz="2000" b="1" dirty="0">
              <a:solidFill>
                <a:srgbClr val="8D5FFF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CD29244-C967-1541-84D3-E108E77E5F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17256" y="310032"/>
            <a:ext cx="576276" cy="1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1468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layouts">
  <a:themeElements>
    <a:clrScheme name="Securitas 2021 NY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3E9C436C-C6B5-4250-A6E0-B2D1F90CE836}" vid="{F3B72513-B28A-49B1-94F4-D94E6D669168}"/>
    </a:ext>
  </a:extLst>
</a:theme>
</file>

<file path=ppt/theme/theme2.xml><?xml version="1.0" encoding="utf-8"?>
<a:theme xmlns:a="http://schemas.openxmlformats.org/drawingml/2006/main" name="Image layouts">
  <a:themeElements>
    <a:clrScheme name="Securitas 2021 NY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3E9C436C-C6B5-4250-A6E0-B2D1F90CE836}" vid="{CD0FDB5A-0323-4358-883A-D341688388DF}"/>
    </a:ext>
  </a:extLst>
</a:theme>
</file>

<file path=ppt/theme/theme3.xml><?xml version="1.0" encoding="utf-8"?>
<a:theme xmlns:a="http://schemas.openxmlformats.org/drawingml/2006/main" name="Content layouts">
  <a:themeElements>
    <a:clrScheme name="Securitas 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3E9C436C-C6B5-4250-A6E0-B2D1F90CE836}" vid="{21E60E30-BC0A-47DB-8F97-DD329E93666B}"/>
    </a:ext>
  </a:extLst>
</a:theme>
</file>

<file path=ppt/theme/theme4.xml><?xml version="1.0" encoding="utf-8"?>
<a:theme xmlns:a="http://schemas.openxmlformats.org/drawingml/2006/main" name="Office Theme">
  <a:themeElements>
    <a:clrScheme name="Securitas_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_fonts_PPT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Securitas_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_fonts_PPT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836d07-1cc9-4d0b-8f49-7f9def1c13e4">
      <UserInfo>
        <DisplayName>Tracey Hutson</DisplayName>
        <AccountId>17</AccountId>
        <AccountType/>
      </UserInfo>
      <UserInfo>
        <DisplayName>Emma Cosford</DisplayName>
        <AccountId>1211</AccountId>
        <AccountType/>
      </UserInfo>
      <UserInfo>
        <DisplayName>Sarah Hayes</DisplayName>
        <AccountId>125</AccountId>
        <AccountType/>
      </UserInfo>
      <UserInfo>
        <DisplayName>Jennifer Young</DisplayName>
        <AccountId>888</AccountId>
        <AccountType/>
      </UserInfo>
      <UserInfo>
        <DisplayName>David Palser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B7B72658B574EA4953352AE2C0C55" ma:contentTypeVersion="13" ma:contentTypeDescription="Create a new document." ma:contentTypeScope="" ma:versionID="dfee76c2eca78d072a437ebea5adef02">
  <xsd:schema xmlns:xsd="http://www.w3.org/2001/XMLSchema" xmlns:xs="http://www.w3.org/2001/XMLSchema" xmlns:p="http://schemas.microsoft.com/office/2006/metadata/properties" xmlns:ns2="ec948619-9e31-455c-9946-9daf970aa561" xmlns:ns3="e1836d07-1cc9-4d0b-8f49-7f9def1c13e4" targetNamespace="http://schemas.microsoft.com/office/2006/metadata/properties" ma:root="true" ma:fieldsID="0f7f4a8c832716125fae7e7adc71c74e" ns2:_="" ns3:_="">
    <xsd:import namespace="ec948619-9e31-455c-9946-9daf970aa561"/>
    <xsd:import namespace="e1836d07-1cc9-4d0b-8f49-7f9def1c13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48619-9e31-455c-9946-9daf970aa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36d07-1cc9-4d0b-8f49-7f9def1c1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335799-459B-4EA5-BA04-02D799F03B5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c948619-9e31-455c-9946-9daf970aa561"/>
    <ds:schemaRef ds:uri="http://schemas.microsoft.com/office/2006/documentManagement/types"/>
    <ds:schemaRef ds:uri="http://schemas.openxmlformats.org/package/2006/metadata/core-properties"/>
    <ds:schemaRef ds:uri="e1836d07-1cc9-4d0b-8f49-7f9def1c13e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8A5AB4-C0E5-4F04-9B23-1AD65AD42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48619-9e31-455c-9946-9daf970aa561"/>
    <ds:schemaRef ds:uri="e1836d07-1cc9-4d0b-8f49-7f9def1c13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54E904-EB93-435C-8E13-876456B142B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b0af7d1-8a83-48bc-8d2d-cd92034c79d4}" enabled="0" method="" siteId="{fb0af7d1-8a83-48bc-8d2d-cd92034c79d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General layouts</Template>
  <TotalTime>2128</TotalTime>
  <Words>1245</Words>
  <Application>Microsoft Office PowerPoint</Application>
  <PresentationFormat>Widescreen</PresentationFormat>
  <Paragraphs>127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Securitas Pro Office</vt:lpstr>
      <vt:lpstr>Securitas Pro Office Light</vt:lpstr>
      <vt:lpstr>Arial</vt:lpstr>
      <vt:lpstr>Tahoma</vt:lpstr>
      <vt:lpstr>General layouts</vt:lpstr>
      <vt:lpstr>Image layouts</vt:lpstr>
      <vt:lpstr>Content layouts</vt:lpstr>
      <vt:lpstr>2024 Gender  Pay Gap  Report</vt:lpstr>
      <vt:lpstr>About us</vt:lpstr>
      <vt:lpstr>Pay quartile – gender profile 2024</vt:lpstr>
      <vt:lpstr>Pay quartile – gender pay gap</vt:lpstr>
      <vt:lpstr>Bonus pay –  gender profile</vt:lpstr>
      <vt:lpstr>Gender pay report findings</vt:lpstr>
      <vt:lpstr>Addressing the gender pay gap</vt:lpstr>
      <vt:lpstr>Addressing the gender pay gap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Hidden page and will not show in print</dc:title>
  <dc:creator>Titti Kurppa</dc:creator>
  <cp:lastModifiedBy>Rebecca Butler</cp:lastModifiedBy>
  <cp:revision>105</cp:revision>
  <dcterms:created xsi:type="dcterms:W3CDTF">2021-03-16T09:31:28Z</dcterms:created>
  <dcterms:modified xsi:type="dcterms:W3CDTF">2025-04-15T11:21:10Z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0x01010073FB7B72658B574EA4953352AE2C0C55</vt:lpwstr>
  </property>
</Properties>
</file>